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77" r:id="rId3"/>
    <p:sldId id="267" r:id="rId4"/>
    <p:sldId id="278" r:id="rId5"/>
    <p:sldId id="279" r:id="rId6"/>
    <p:sldId id="280" r:id="rId7"/>
    <p:sldId id="281" r:id="rId8"/>
    <p:sldId id="268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300" r:id="rId20"/>
    <p:sldId id="293" r:id="rId21"/>
    <p:sldId id="294" r:id="rId22"/>
    <p:sldId id="295" r:id="rId23"/>
    <p:sldId id="296" r:id="rId24"/>
    <p:sldId id="297" r:id="rId25"/>
    <p:sldId id="298" r:id="rId26"/>
    <p:sldId id="2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2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3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4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5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6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7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8.xls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afws.org/contact/SB" TargetMode="External"/><Relationship Id="rId2" Type="http://schemas.openxmlformats.org/officeDocument/2006/relationships/hyperlink" Target="http://www.slaafws.org/contact/serviceinf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062213"/>
          </a:xfrm>
        </p:spPr>
        <p:txBody>
          <a:bodyPr/>
          <a:lstStyle/>
          <a:p>
            <a:r>
              <a:rPr lang="en-US" dirty="0"/>
              <a:t>Finance 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812632"/>
            <a:ext cx="10058400" cy="9135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Augustine Fellowship, S.L.A.A., F.W.S., Inc.</a:t>
            </a:r>
          </a:p>
          <a:p>
            <a:r>
              <a:rPr lang="en-US" dirty="0"/>
              <a:t>2014 Annual Business Conference/Meeting</a:t>
            </a:r>
          </a:p>
          <a:p>
            <a:r>
              <a:rPr lang="en-US" dirty="0"/>
              <a:t>Houston, Texas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Sheet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132" y="1524000"/>
            <a:ext cx="8675736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7704" y="563731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30-Jun-14</a:t>
            </a:r>
            <a:endParaRPr lang="en-US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6159" y="563731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30-Jun-13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52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Sheet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8147" y="5611306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30-Jun-14</a:t>
            </a:r>
            <a:endParaRPr lang="en-US" sz="1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9868" y="5611305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30-Jun-13</a:t>
            </a:r>
            <a:endParaRPr lang="en-US" sz="1400" b="1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492" y="1764633"/>
            <a:ext cx="8634898" cy="38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Sheet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3789" y="559498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30-Jun-14</a:t>
            </a:r>
            <a:endParaRPr lang="en-US" sz="1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2794" y="559498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30-Jun-13</a:t>
            </a:r>
            <a:endParaRPr lang="en-US" sz="1400" b="1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256" y="1524000"/>
            <a:ext cx="8605343" cy="40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8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Profit and Loss Reports</a:t>
            </a:r>
          </a:p>
        </p:txBody>
      </p:sp>
    </p:spTree>
    <p:extLst>
      <p:ext uri="{BB962C8B-B14F-4D97-AF65-F5344CB8AC3E}">
        <p14:creationId xmlns:p14="http://schemas.microsoft.com/office/powerpoint/2010/main" val="14701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02368"/>
          </a:xfrm>
        </p:spPr>
        <p:txBody>
          <a:bodyPr/>
          <a:lstStyle/>
          <a:p>
            <a:r>
              <a:rPr lang="en-US" dirty="0"/>
              <a:t>Profit and Loss Reports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333311"/>
            <a:ext cx="8561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  <a:r>
              <a:rPr lang="en-US" sz="2000" b="1" baseline="30000" dirty="0"/>
              <a:t>st</a:t>
            </a:r>
            <a:r>
              <a:rPr lang="en-US" sz="2000" b="1" dirty="0"/>
              <a:t> Three Quarters (Sept. 1</a:t>
            </a:r>
            <a:r>
              <a:rPr lang="en-US" sz="2000" b="1" baseline="30000" dirty="0"/>
              <a:t>st</a:t>
            </a:r>
            <a:r>
              <a:rPr lang="en-US" sz="2000" b="1" dirty="0"/>
              <a:t> - June 30</a:t>
            </a:r>
            <a:r>
              <a:rPr lang="en-US" sz="2000" b="1" baseline="30000" dirty="0"/>
              <a:t>th</a:t>
            </a:r>
            <a:r>
              <a:rPr lang="en-US" sz="2000" b="1" dirty="0"/>
              <a:t>) ABM, Donations</a:t>
            </a:r>
            <a:r>
              <a:rPr lang="en-US" sz="2000" b="1" dirty="0" smtClean="0"/>
              <a:t>, Investments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304421" y="3051930"/>
            <a:ext cx="2738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Note: 2014 Individual donations include $25,000 donation to PRF.  Total donations through 3Q </a:t>
            </a:r>
            <a:r>
              <a:rPr lang="en-US" dirty="0">
                <a:latin typeface="+mj-lt"/>
              </a:rPr>
              <a:t>2014 are </a:t>
            </a:r>
            <a:r>
              <a:rPr lang="en-US" dirty="0" smtClean="0">
                <a:latin typeface="+mj-lt"/>
              </a:rPr>
              <a:t>$83,895.98 without it.</a:t>
            </a:r>
            <a:endParaRPr lang="en-US" dirty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108843"/>
              </p:ext>
            </p:extLst>
          </p:nvPr>
        </p:nvGraphicFramePr>
        <p:xfrm>
          <a:off x="1295400" y="1923722"/>
          <a:ext cx="7760628" cy="3289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Worksheet" r:id="rId4" imgW="5806233" imgH="2461356" progId="Excel.Sheet.12">
                  <p:embed/>
                </p:oleObj>
              </mc:Choice>
              <mc:Fallback>
                <p:oleObj name="Worksheet" r:id="rId4" imgW="5806233" imgH="24613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1923722"/>
                        <a:ext cx="7760628" cy="3289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21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41947"/>
          </a:xfrm>
        </p:spPr>
        <p:txBody>
          <a:bodyPr/>
          <a:lstStyle/>
          <a:p>
            <a:r>
              <a:rPr lang="en-US" dirty="0"/>
              <a:t>Profit and Loss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8986" y="1266711"/>
            <a:ext cx="906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  <a:r>
              <a:rPr lang="en-US" sz="2000" b="1" baseline="30000" dirty="0"/>
              <a:t>st</a:t>
            </a:r>
            <a:r>
              <a:rPr lang="en-US" sz="2000" b="1" dirty="0"/>
              <a:t> Three Quarters (Sept. 1</a:t>
            </a:r>
            <a:r>
              <a:rPr lang="en-US" sz="2000" b="1" baseline="30000" dirty="0"/>
              <a:t>st</a:t>
            </a:r>
            <a:r>
              <a:rPr lang="en-US" sz="2000" b="1" dirty="0"/>
              <a:t> - June 30</a:t>
            </a:r>
            <a:r>
              <a:rPr lang="en-US" sz="2000" b="1" baseline="30000" dirty="0"/>
              <a:t>th</a:t>
            </a:r>
            <a:r>
              <a:rPr lang="en-US" sz="2000" b="1" dirty="0"/>
              <a:t>) Sales Income/Expense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16955"/>
              </p:ext>
            </p:extLst>
          </p:nvPr>
        </p:nvGraphicFramePr>
        <p:xfrm>
          <a:off x="2776537" y="1691273"/>
          <a:ext cx="6638925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4" imgW="6638889" imgH="4124396" progId="Excel.Sheet.12">
                  <p:embed/>
                </p:oleObj>
              </mc:Choice>
              <mc:Fallback>
                <p:oleObj name="Worksheet" r:id="rId4" imgW="6638889" imgH="4124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6537" y="1691273"/>
                        <a:ext cx="6638925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2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41947"/>
          </a:xfrm>
        </p:spPr>
        <p:txBody>
          <a:bodyPr/>
          <a:lstStyle/>
          <a:p>
            <a:r>
              <a:rPr lang="en-US" dirty="0"/>
              <a:t>Profit and Loss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019" y="1266711"/>
            <a:ext cx="906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1st Three Quarters (Sept. 1st - June 30th) </a:t>
            </a:r>
            <a:r>
              <a:rPr lang="en-US" sz="2000" b="1" dirty="0" smtClean="0"/>
              <a:t>Conference/BOT/ABM </a:t>
            </a:r>
            <a:r>
              <a:rPr lang="en-US" sz="2000" b="1" dirty="0"/>
              <a:t>Expenses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959214"/>
              </p:ext>
            </p:extLst>
          </p:nvPr>
        </p:nvGraphicFramePr>
        <p:xfrm>
          <a:off x="1619019" y="1911781"/>
          <a:ext cx="8838348" cy="358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Worksheet" r:id="rId4" imgW="5943792" imgH="2409768" progId="Excel.Sheet.12">
                  <p:embed/>
                </p:oleObj>
              </mc:Choice>
              <mc:Fallback>
                <p:oleObj name="Worksheet" r:id="rId4" imgW="5943792" imgH="24097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019" y="1911781"/>
                        <a:ext cx="8838348" cy="3583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80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41947"/>
          </a:xfrm>
        </p:spPr>
        <p:txBody>
          <a:bodyPr/>
          <a:lstStyle/>
          <a:p>
            <a:r>
              <a:rPr lang="en-US" dirty="0"/>
              <a:t>Profit and Loss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399" y="1734916"/>
            <a:ext cx="7111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1st Three Quarters (Sept. 1st - June 30th) Contract Services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399" y="4558021"/>
            <a:ext cx="921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Beginning January 1</a:t>
            </a:r>
            <a:r>
              <a:rPr lang="en-US" baseline="30000" dirty="0" smtClean="0">
                <a:latin typeface="+mj-lt"/>
              </a:rPr>
              <a:t>st</a:t>
            </a:r>
            <a:r>
              <a:rPr lang="en-US" dirty="0" smtClean="0">
                <a:latin typeface="+mj-lt"/>
              </a:rPr>
              <a:t>, 2014, all full time F.W.S. Workers were converted from agency to F.W.S. Employees.</a:t>
            </a:r>
            <a:endParaRPr lang="en-US" dirty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504985"/>
              </p:ext>
            </p:extLst>
          </p:nvPr>
        </p:nvGraphicFramePr>
        <p:xfrm>
          <a:off x="1295399" y="2420999"/>
          <a:ext cx="8605825" cy="175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Worksheet" r:id="rId4" imgW="5943792" imgH="1209490" progId="Excel.Sheet.12">
                  <p:embed/>
                </p:oleObj>
              </mc:Choice>
              <mc:Fallback>
                <p:oleObj name="Worksheet" r:id="rId4" imgW="5943792" imgH="1209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399" y="2420999"/>
                        <a:ext cx="8605825" cy="1751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1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41947"/>
          </a:xfrm>
        </p:spPr>
        <p:txBody>
          <a:bodyPr/>
          <a:lstStyle/>
          <a:p>
            <a:r>
              <a:rPr lang="en-US" dirty="0"/>
              <a:t>Profit and Loss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398" y="1734916"/>
            <a:ext cx="907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1st Three Quarters (Sept. 1st - June 30th) </a:t>
            </a:r>
            <a:r>
              <a:rPr lang="en-US" sz="2000" b="1" dirty="0" smtClean="0"/>
              <a:t>Facilities and Equipment</a:t>
            </a:r>
            <a:endParaRPr lang="en-US" sz="2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614574"/>
              </p:ext>
            </p:extLst>
          </p:nvPr>
        </p:nvGraphicFramePr>
        <p:xfrm>
          <a:off x="1295398" y="2275323"/>
          <a:ext cx="9714162" cy="1977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Worksheet" r:id="rId4" imgW="5943792" imgH="1209490" progId="Excel.Sheet.12">
                  <p:embed/>
                </p:oleObj>
              </mc:Choice>
              <mc:Fallback>
                <p:oleObj name="Worksheet" r:id="rId4" imgW="5943792" imgH="1209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398" y="2275323"/>
                        <a:ext cx="9714162" cy="1977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8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41947"/>
          </a:xfrm>
        </p:spPr>
        <p:txBody>
          <a:bodyPr/>
          <a:lstStyle/>
          <a:p>
            <a:r>
              <a:rPr lang="en-US" dirty="0"/>
              <a:t>Profit and Loss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445967"/>
            <a:ext cx="7866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1st Three Quarters (Sept. 1st - June 30th) </a:t>
            </a:r>
            <a:r>
              <a:rPr lang="en-US" sz="2000" b="1" dirty="0" smtClean="0"/>
              <a:t>General Office Expenses</a:t>
            </a:r>
            <a:endParaRPr lang="en-US" sz="20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04142"/>
              </p:ext>
            </p:extLst>
          </p:nvPr>
        </p:nvGraphicFramePr>
        <p:xfrm>
          <a:off x="1295400" y="1967821"/>
          <a:ext cx="9411070" cy="312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Worksheet" r:id="rId4" imgW="6229422" imgH="2066996" progId="Excel.Sheet.12">
                  <p:embed/>
                </p:oleObj>
              </mc:Choice>
              <mc:Fallback>
                <p:oleObj name="Worksheet" r:id="rId4" imgW="6229422" imgH="20669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1967821"/>
                        <a:ext cx="9411070" cy="3122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800" b="1" dirty="0"/>
              <a:t>Fellowship-Wide Services (F.W.S.) 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2400" dirty="0"/>
              <a:t>Publishes literature approved by Conference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2400" dirty="0"/>
              <a:t>Fulfills orders for literature, chips and etc.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2400" dirty="0"/>
              <a:t>Maintains Website, publishes F.W.S. Newsletter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2400" dirty="0"/>
              <a:t>Answers calls/media inquiries on sex and love addiction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2400" dirty="0"/>
              <a:t>Involved in arranging International Recovery Conventions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2400" dirty="0"/>
              <a:t>Arranges the Annual Business Conference/Meeting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2400" dirty="0"/>
              <a:t>Protects S.L.A.A. copyrights, trademarks and logos</a:t>
            </a: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41947"/>
          </a:xfrm>
        </p:spPr>
        <p:txBody>
          <a:bodyPr/>
          <a:lstStyle/>
          <a:p>
            <a:r>
              <a:rPr lang="en-US" dirty="0"/>
              <a:t>Profit and Loss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0202" y="1277291"/>
            <a:ext cx="906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1st Three Quarters (Sept. 1st - June 30th) Operations/Other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03254"/>
              </p:ext>
            </p:extLst>
          </p:nvPr>
        </p:nvGraphicFramePr>
        <p:xfrm>
          <a:off x="1570202" y="1831745"/>
          <a:ext cx="9067372" cy="375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Worksheet" r:id="rId4" imgW="6648474" imgH="2752540" progId="Excel.Sheet.12">
                  <p:embed/>
                </p:oleObj>
              </mc:Choice>
              <mc:Fallback>
                <p:oleObj name="Worksheet" r:id="rId4" imgW="6648474" imgH="2752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0202" y="1831745"/>
                        <a:ext cx="9067372" cy="375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2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41947"/>
          </a:xfrm>
        </p:spPr>
        <p:txBody>
          <a:bodyPr/>
          <a:lstStyle/>
          <a:p>
            <a:r>
              <a:rPr lang="en-US" dirty="0"/>
              <a:t>Profit and Loss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7629" y="1591116"/>
            <a:ext cx="906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1st Three Quarters (Sept. 1st - June 30th) Payroll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7629" y="4833480"/>
            <a:ext cx="921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Beginning January 1</a:t>
            </a:r>
            <a:r>
              <a:rPr lang="en-US" baseline="30000" dirty="0" smtClean="0">
                <a:latin typeface="+mj-lt"/>
              </a:rPr>
              <a:t>st</a:t>
            </a:r>
            <a:r>
              <a:rPr lang="en-US" dirty="0" smtClean="0">
                <a:latin typeface="+mj-lt"/>
              </a:rPr>
              <a:t>, 2014, all full time F.W.S. Workers were converted from agency to F.W.S. Employees.</a:t>
            </a:r>
            <a:endParaRPr lang="en-US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629" y="2084901"/>
            <a:ext cx="10136397" cy="24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838200"/>
          </a:xfrm>
        </p:spPr>
        <p:txBody>
          <a:bodyPr/>
          <a:lstStyle/>
          <a:p>
            <a:r>
              <a:rPr lang="en-US" dirty="0"/>
              <a:t>Profit and Loss Reports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9986" y="1827664"/>
            <a:ext cx="6540467" cy="4192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9986" y="1292599"/>
            <a:ext cx="810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1st Three Quarters (Sept. 1st - June 30th) Total Expenses</a:t>
            </a:r>
          </a:p>
        </p:txBody>
      </p:sp>
    </p:spTree>
    <p:extLst>
      <p:ext uri="{BB962C8B-B14F-4D97-AF65-F5344CB8AC3E}">
        <p14:creationId xmlns:p14="http://schemas.microsoft.com/office/powerpoint/2010/main" val="42440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838200"/>
          </a:xfrm>
        </p:spPr>
        <p:txBody>
          <a:bodyPr/>
          <a:lstStyle/>
          <a:p>
            <a:r>
              <a:rPr lang="en-US" dirty="0" smtClean="0"/>
              <a:t>Balance Sheet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94777" y="1400430"/>
            <a:ext cx="8679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1st Three Quarters </a:t>
            </a:r>
            <a:r>
              <a:rPr lang="en-US" sz="2200" b="1" dirty="0" smtClean="0"/>
              <a:t>(Oct. </a:t>
            </a:r>
            <a:r>
              <a:rPr lang="en-US" sz="2200" b="1" dirty="0"/>
              <a:t>1st - </a:t>
            </a:r>
            <a:r>
              <a:rPr lang="en-US" sz="2200" b="1" dirty="0" smtClean="0"/>
              <a:t>June </a:t>
            </a:r>
            <a:r>
              <a:rPr lang="en-US" sz="2200" b="1" dirty="0"/>
              <a:t>30th) Net Ordinary Income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4777" y="5319030"/>
            <a:ext cx="7202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These figures are </a:t>
            </a:r>
            <a:r>
              <a:rPr lang="en-US" i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payment of ABM expenses.  In 2013, ABM expenses ran approximately $52,677.13</a:t>
            </a:r>
            <a:endParaRPr lang="en-US" dirty="0">
              <a:latin typeface="+mj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4777" y="1831317"/>
            <a:ext cx="7202446" cy="335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2014-15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400" dirty="0"/>
              <a:t>Will be prepared in August/September based upon 2013-14 </a:t>
            </a:r>
            <a:r>
              <a:rPr lang="en-US" sz="2400" dirty="0" smtClean="0"/>
              <a:t>expenses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Copy </a:t>
            </a:r>
            <a:r>
              <a:rPr lang="en-US" sz="2400" dirty="0"/>
              <a:t>of 2013-14 Budget in Binder with BFOC </a:t>
            </a:r>
            <a:r>
              <a:rPr lang="en-US" sz="2400" dirty="0" smtClean="0"/>
              <a:t>Report</a:t>
            </a:r>
            <a:endParaRPr lang="en-US" sz="2400" dirty="0"/>
          </a:p>
          <a:p>
            <a:pPr marL="502920" indent="-457200">
              <a:buFont typeface="+mj-lt"/>
              <a:buAutoNum type="arabicPeriod"/>
            </a:pPr>
            <a:r>
              <a:rPr lang="en-US" sz="2400" dirty="0"/>
              <a:t>Budget intended to include strategic planning through allocation of </a:t>
            </a:r>
            <a:r>
              <a:rPr lang="en-US" sz="2400" dirty="0" smtClean="0"/>
              <a:t>resources</a:t>
            </a:r>
            <a:endParaRPr lang="en-US" sz="2400" dirty="0"/>
          </a:p>
          <a:p>
            <a:pPr marL="502920" indent="-457200">
              <a:buFont typeface="+mj-lt"/>
              <a:buAutoNum type="arabicPeriod"/>
            </a:pPr>
            <a:r>
              <a:rPr lang="en-US" sz="2400" dirty="0"/>
              <a:t>Conference assigned a single amount and Conference Finance Committee allocates budget among various committees after receiving their proposed individual budgets</a:t>
            </a:r>
          </a:p>
          <a:p>
            <a:pPr marL="50292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387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990" y="2325949"/>
            <a:ext cx="9601200" cy="3750815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Board of Trustees Contact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www.slaafws.org/contact/serviceinfo</a:t>
            </a:r>
            <a:r>
              <a:rPr lang="en-US" dirty="0" smtClean="0"/>
              <a:t> 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Treasurer’s Contact:  </a:t>
            </a:r>
            <a:r>
              <a:rPr lang="en-US" u="sng" dirty="0">
                <a:hlinkClick r:id="rId3"/>
              </a:rPr>
              <a:t>http://www.slaafws.org/contact/SB</a:t>
            </a:r>
            <a:r>
              <a:rPr lang="en-US" dirty="0"/>
              <a:t>. </a:t>
            </a: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In your Binders: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dirty="0" smtClean="0"/>
              <a:t>2013-14 Budget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dirty="0" smtClean="0"/>
              <a:t>2013-14 Fiscal Year End Profit and Loss Report</a:t>
            </a:r>
          </a:p>
          <a:p>
            <a:pPr marL="822960" lvl="1" indent="-457200">
              <a:buFont typeface="+mj-lt"/>
              <a:buAutoNum type="alphaL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6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Fellowship-Wide Services Finances – background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400" b="1" dirty="0"/>
              <a:t>Income to Fellowship:</a:t>
            </a:r>
          </a:p>
          <a:p>
            <a:pPr marL="1124712" lvl="2" indent="-457200">
              <a:buFont typeface="+mj-lt"/>
              <a:buAutoNum type="alphaLcPeriod"/>
            </a:pPr>
            <a:r>
              <a:rPr lang="en-US" sz="2400" dirty="0"/>
              <a:t>Donations (about 40%),</a:t>
            </a:r>
          </a:p>
          <a:p>
            <a:pPr marL="1124712" lvl="2" indent="-457200">
              <a:buFont typeface="+mj-lt"/>
              <a:buAutoNum type="alphaLcPeriod"/>
            </a:pPr>
            <a:r>
              <a:rPr lang="en-US" sz="2400" dirty="0"/>
              <a:t>Sales of literature, chips, etc. (about 60%  not including employee expenses).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400" b="1" dirty="0"/>
              <a:t>Fiscal Year:  </a:t>
            </a:r>
            <a:r>
              <a:rPr lang="en-US" sz="2400" dirty="0"/>
              <a:t>October 1st – September </a:t>
            </a:r>
            <a:r>
              <a:rPr lang="en-US" sz="2400" dirty="0" smtClean="0"/>
              <a:t>30th.</a:t>
            </a:r>
            <a:endParaRPr lang="en-US" sz="2400" dirty="0"/>
          </a:p>
          <a:p>
            <a:pPr marL="850392" lvl="1" indent="-457200">
              <a:buFont typeface="+mj-lt"/>
              <a:buAutoNum type="arabicPeriod"/>
            </a:pPr>
            <a:r>
              <a:rPr lang="en-US" sz="2400" b="1" dirty="0"/>
              <a:t>Financial Reports:</a:t>
            </a:r>
          </a:p>
          <a:p>
            <a:pPr marL="1124712" lvl="2" indent="-457200">
              <a:buFont typeface="+mj-lt"/>
              <a:buAutoNum type="alphaLcPeriod"/>
            </a:pPr>
            <a:r>
              <a:rPr lang="en-US" sz="2400" dirty="0"/>
              <a:t>Balance Sheet – (</a:t>
            </a:r>
            <a:r>
              <a:rPr lang="en-US" sz="2400" i="1" dirty="0"/>
              <a:t>Statement of Position</a:t>
            </a:r>
            <a:r>
              <a:rPr lang="en-US" sz="2400" dirty="0"/>
              <a:t>) a “snapshot” of assets/liabilities on a given date (Accrual Basis).</a:t>
            </a:r>
          </a:p>
          <a:p>
            <a:pPr marL="1124712" lvl="2" indent="-457200">
              <a:buFont typeface="+mj-lt"/>
              <a:buAutoNum type="alphaLcPeriod"/>
            </a:pPr>
            <a:r>
              <a:rPr lang="en-US" sz="2400" dirty="0"/>
              <a:t>Profit and Loss – (</a:t>
            </a:r>
            <a:r>
              <a:rPr lang="en-US" sz="2400" i="1" dirty="0"/>
              <a:t>Statement of Activities</a:t>
            </a:r>
            <a:r>
              <a:rPr lang="en-US" sz="2400" dirty="0"/>
              <a:t>) a report of income and expenses for a given period (Accrual Basis).</a:t>
            </a:r>
          </a:p>
          <a:p>
            <a:pPr marL="50292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3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/>
              <a:t>This Treasurer’s </a:t>
            </a:r>
            <a:r>
              <a:rPr lang="en-US" sz="2400" b="1" dirty="0" smtClean="0"/>
              <a:t>Report:</a:t>
            </a:r>
            <a:endParaRPr lang="en-US" sz="2400" b="1" dirty="0"/>
          </a:p>
          <a:p>
            <a:pPr marL="850392" lvl="1" indent="-457200" algn="just">
              <a:buFont typeface="+mj-lt"/>
              <a:buAutoNum type="arabicPeriod"/>
            </a:pPr>
            <a:r>
              <a:rPr lang="en-US" sz="2400" dirty="0"/>
              <a:t>Based on </a:t>
            </a:r>
            <a:r>
              <a:rPr lang="en-US" sz="2400" dirty="0" smtClean="0"/>
              <a:t>latest financial </a:t>
            </a:r>
            <a:r>
              <a:rPr lang="en-US" sz="2400" dirty="0"/>
              <a:t>information through the third quarter of fiscal year (October 1st – June </a:t>
            </a:r>
            <a:r>
              <a:rPr lang="en-US" sz="2400" dirty="0" smtClean="0"/>
              <a:t>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).</a:t>
            </a:r>
            <a:endParaRPr lang="en-US" sz="2400" dirty="0"/>
          </a:p>
          <a:p>
            <a:pPr marL="850392" lvl="1" indent="-457200" algn="just">
              <a:buFont typeface="+mj-lt"/>
              <a:buAutoNum type="arabicPeriod"/>
            </a:pPr>
            <a:r>
              <a:rPr lang="en-US" sz="2400" dirty="0"/>
              <a:t>Updated financials generally provided monthly in </a:t>
            </a:r>
            <a:r>
              <a:rPr lang="en-US" sz="2400" i="1" dirty="0"/>
              <a:t>F.W.S. Newsletter.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400" dirty="0"/>
              <a:t>2012-13 financial records were audited by the accounting firm of Randy Walker &amp; Co. and full results were printed in Winter </a:t>
            </a:r>
            <a:r>
              <a:rPr lang="en-US" sz="2400" i="1" dirty="0"/>
              <a:t>Newsletter  -- </a:t>
            </a:r>
            <a:r>
              <a:rPr lang="en-US" sz="2400" dirty="0"/>
              <a:t>Copy available for review at ABM</a:t>
            </a:r>
          </a:p>
          <a:p>
            <a:pPr marL="667512" lvl="2" indent="0"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Consolidated </a:t>
            </a:r>
            <a:r>
              <a:rPr lang="en-US" sz="3600" dirty="0" smtClean="0"/>
              <a:t>Financial Reports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2037346"/>
            <a:ext cx="9601200" cy="3906253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sz="2400" dirty="0"/>
              <a:t>At the 2013 ABM, the Conference ratified the formation of a Texas corporation and voted to move the state of F.W.S. incorporation from Massachusetts to Texas.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2400" dirty="0"/>
              <a:t>Process of dissolution still ongoing; a </a:t>
            </a:r>
            <a:r>
              <a:rPr lang="en-US" sz="2400" dirty="0" smtClean="0"/>
              <a:t>petition </a:t>
            </a:r>
            <a:r>
              <a:rPr lang="en-US" sz="2400" dirty="0"/>
              <a:t>for dissolution and final transfer of assets filed in Massachusetts.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2400" dirty="0"/>
              <a:t>Financial information provided today is actually a </a:t>
            </a:r>
            <a:r>
              <a:rPr lang="en-US" sz="2400" b="1" dirty="0"/>
              <a:t>consolidation</a:t>
            </a:r>
            <a:r>
              <a:rPr lang="en-US" sz="2400" dirty="0"/>
              <a:t> of the finances of two corporations as MA corp. still holding assets while business is being conducted through TX corp.</a:t>
            </a:r>
          </a:p>
          <a:p>
            <a:pPr marL="502920" indent="-45720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Balance Sheet</a:t>
            </a:r>
          </a:p>
        </p:txBody>
      </p:sp>
    </p:spTree>
    <p:extLst>
      <p:ext uri="{BB962C8B-B14F-4D97-AF65-F5344CB8AC3E}">
        <p14:creationId xmlns:p14="http://schemas.microsoft.com/office/powerpoint/2010/main" val="12207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34453"/>
          </a:xfrm>
        </p:spPr>
        <p:txBody>
          <a:bodyPr/>
          <a:lstStyle/>
          <a:p>
            <a:r>
              <a:rPr lang="en-US" dirty="0"/>
              <a:t>Balance Sheet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8718" y="1751869"/>
            <a:ext cx="4749639" cy="4176545"/>
          </a:xfrm>
          <a:prstGeom prst="rect">
            <a:avLst/>
          </a:prstGeom>
        </p:spPr>
      </p:pic>
      <p:sp>
        <p:nvSpPr>
          <p:cNvPr id="5" name="Content Placeholder 10"/>
          <p:cNvSpPr txBox="1">
            <a:spLocks/>
          </p:cNvSpPr>
          <p:nvPr/>
        </p:nvSpPr>
        <p:spPr>
          <a:xfrm>
            <a:off x="3768719" y="1398367"/>
            <a:ext cx="294773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n-US" dirty="0" smtClean="0">
                <a:latin typeface="+mj-lt"/>
              </a:rPr>
              <a:t>Assets – June 30</a:t>
            </a:r>
            <a:r>
              <a:rPr lang="en-US" baseline="30000" dirty="0" smtClean="0">
                <a:latin typeface="+mj-lt"/>
              </a:rPr>
              <a:t>th</a:t>
            </a:r>
            <a:r>
              <a:rPr lang="en-US" dirty="0" smtClean="0">
                <a:latin typeface="+mj-lt"/>
              </a:rPr>
              <a:t>, 2014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34453"/>
          </a:xfrm>
        </p:spPr>
        <p:txBody>
          <a:bodyPr/>
          <a:lstStyle/>
          <a:p>
            <a:r>
              <a:rPr lang="en-US" dirty="0"/>
              <a:t>Balance Sheet</a:t>
            </a: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3663058" y="1395200"/>
            <a:ext cx="455713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dirty="0">
                <a:latin typeface="+mj-lt"/>
              </a:rPr>
              <a:t>Liabilities and Equity – June 30th, 2014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425195"/>
              </p:ext>
            </p:extLst>
          </p:nvPr>
        </p:nvGraphicFramePr>
        <p:xfrm>
          <a:off x="3823552" y="1828800"/>
          <a:ext cx="4544895" cy="414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Worksheet" r:id="rId4" imgW="4084202" imgH="3726363" progId="Excel.Sheet.12">
                  <p:embed/>
                </p:oleObj>
              </mc:Choice>
              <mc:Fallback>
                <p:oleObj name="Worksheet" r:id="rId4" imgW="4084202" imgH="37263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3552" y="1828800"/>
                        <a:ext cx="4544895" cy="4145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4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Assets – Accounts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400" b="1" dirty="0"/>
              <a:t>Old Massachusetts General Operating Account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400" b="1" dirty="0"/>
              <a:t>New TX General Operating Account</a:t>
            </a:r>
            <a:endParaRPr lang="en-US" sz="2400" dirty="0"/>
          </a:p>
          <a:p>
            <a:pPr marL="868680" lvl="1" indent="-457200">
              <a:buFont typeface="+mj-lt"/>
              <a:buAutoNum type="arabicPeriod"/>
            </a:pPr>
            <a:r>
              <a:rPr lang="en-US" sz="2400" b="1" dirty="0"/>
              <a:t>PRF Accounts.</a:t>
            </a:r>
          </a:p>
          <a:p>
            <a:pPr lvl="2"/>
            <a:r>
              <a:rPr lang="en-US" sz="2400" dirty="0"/>
              <a:t>Funds held in two Vanguard Short Term Federal Admiral Funds (VSGDX):</a:t>
            </a:r>
          </a:p>
          <a:p>
            <a:pPr marL="1463040" lvl="3" indent="-457200">
              <a:buFont typeface="+mj-lt"/>
              <a:buAutoNum type="alphaLcPeriod"/>
            </a:pPr>
            <a:r>
              <a:rPr lang="en-US" sz="2400" b="1" dirty="0"/>
              <a:t>Texas Fund</a:t>
            </a:r>
            <a:r>
              <a:rPr lang="en-US" sz="2400" dirty="0"/>
              <a:t>: $</a:t>
            </a:r>
            <a:r>
              <a:rPr lang="en-US" sz="2400" dirty="0" smtClean="0"/>
              <a:t>25,000.00 </a:t>
            </a:r>
            <a:r>
              <a:rPr lang="en-US" sz="2400" dirty="0"/>
              <a:t>(2014 anonymous donation)</a:t>
            </a:r>
          </a:p>
          <a:p>
            <a:pPr marL="1463040" lvl="3" indent="-457200">
              <a:buFont typeface="+mj-lt"/>
              <a:buAutoNum type="alphaLcPeriod"/>
            </a:pPr>
            <a:r>
              <a:rPr lang="en-US" sz="2400" b="1" dirty="0"/>
              <a:t>Massachusetts Fund</a:t>
            </a:r>
            <a:r>
              <a:rPr lang="en-US" sz="2400" dirty="0"/>
              <a:t>: $160,212.58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2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728</Words>
  <Application>Microsoft Office PowerPoint</Application>
  <PresentationFormat>Widescreen</PresentationFormat>
  <Paragraphs>89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Cambria</vt:lpstr>
      <vt:lpstr>Corbel</vt:lpstr>
      <vt:lpstr>Red Line Business 16x9</vt:lpstr>
      <vt:lpstr>Worksheet</vt:lpstr>
      <vt:lpstr>Finance  Report</vt:lpstr>
      <vt:lpstr>General Information</vt:lpstr>
      <vt:lpstr>General Information</vt:lpstr>
      <vt:lpstr>General Information</vt:lpstr>
      <vt:lpstr>Consolidated Financial Reports</vt:lpstr>
      <vt:lpstr>Balance Sheet</vt:lpstr>
      <vt:lpstr>Balance Sheet</vt:lpstr>
      <vt:lpstr>Balance Sheet</vt:lpstr>
      <vt:lpstr>Balance Sheet</vt:lpstr>
      <vt:lpstr>Balance Sheet</vt:lpstr>
      <vt:lpstr>Balance Sheet</vt:lpstr>
      <vt:lpstr>Balance Sheet</vt:lpstr>
      <vt:lpstr>Profit and Loss Reports</vt:lpstr>
      <vt:lpstr>Profit and Loss Reports</vt:lpstr>
      <vt:lpstr>Profit and Loss Reports</vt:lpstr>
      <vt:lpstr>Profit and Loss Reports</vt:lpstr>
      <vt:lpstr>Profit and Loss Reports</vt:lpstr>
      <vt:lpstr>Profit and Loss Reports</vt:lpstr>
      <vt:lpstr>Profit and Loss Reports</vt:lpstr>
      <vt:lpstr>Profit and Loss Reports</vt:lpstr>
      <vt:lpstr>Profit and Loss Reports</vt:lpstr>
      <vt:lpstr>Profit and Loss Reports</vt:lpstr>
      <vt:lpstr>Balance Sheet</vt:lpstr>
      <vt:lpstr>2014-15 Budget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2014-07-27T14:27:35Z</dcterms:created>
  <dcterms:modified xsi:type="dcterms:W3CDTF">2014-08-24T20:16:20Z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