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76" r:id="rId6"/>
    <p:sldId id="260" r:id="rId7"/>
    <p:sldId id="261" r:id="rId8"/>
    <p:sldId id="277" r:id="rId9"/>
    <p:sldId id="269" r:id="rId10"/>
    <p:sldId id="262" r:id="rId11"/>
    <p:sldId id="264" r:id="rId12"/>
    <p:sldId id="265" r:id="rId13"/>
    <p:sldId id="270" r:id="rId14"/>
    <p:sldId id="278" r:id="rId15"/>
    <p:sldId id="267" r:id="rId16"/>
    <p:sldId id="268" r:id="rId17"/>
    <p:sldId id="283" r:id="rId18"/>
    <p:sldId id="284" r:id="rId19"/>
    <p:sldId id="285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MSOffice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512" autoAdjust="0"/>
  </p:normalViewPr>
  <p:slideViewPr>
    <p:cSldViewPr>
      <p:cViewPr varScale="1">
        <p:scale>
          <a:sx n="76" d="100"/>
          <a:sy n="7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teve\Documents\SLAA\BFOC\2012%20ABM%20FINANCIAL%20Report\Balance_Sheet_Full_Yea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teve\Documents\SLAA\BFOC\2012%20ABM%20FINANCIAL%20Report\Balance_Sheet_Full_Yea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teve\Documents\SLAA\BFOC\2012%20ABM%20FINANCIAL%20Report\Profit%20Loss%20Prev%20Yr%20Comparison%20Oct11-May12PAMEL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teve\AppData\Local\Microsoft\Windows\Temporary%20Internet%20Files\Content.Outlook\78TL900I\Book2%20(2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teve\Documents\SLAA\BFOC\2012%20ABM%20FINANCIAL%20Report\Profit%20Loss%20Prev%20Yr%20Comparison%20Oct11-May12PAMELA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teve\AppData\Local\Microsoft\Windows\Temporary%20Internet%20Files\Content.Outlook\78TL900I\Book2%20(2)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teve\Documents\SLAA\BFOC\2012%20ABM%20FINANCIAL%20Report\Profit%20Loss%20Prev%20Yr%20Comparison%20Oct11-May12PAMELA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teve\AppData\Local\Microsoft\Windows\Temporary%20Internet%20Files\Content.Outlook\78TL900I\Book2%20(2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Last ABM – End of </a:t>
            </a:r>
            <a:r>
              <a:rPr lang="en-US" dirty="0" smtClean="0"/>
              <a:t>Fiscal Year </a:t>
            </a:r>
            <a:r>
              <a:rPr lang="en-US" dirty="0"/>
              <a:t>2010-11 – Current </a:t>
            </a:r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v>General Account</c:v>
          </c:tx>
          <c:invertIfNegative val="0"/>
          <c:cat>
            <c:strRef>
              <c:f>Sheet6!$F$1:$J$1</c:f>
              <c:strCache>
                <c:ptCount val="5"/>
                <c:pt idx="0">
                  <c:v>Last ABM (05/31/11)</c:v>
                </c:pt>
                <c:pt idx="2">
                  <c:v>FYE (09/30/11)</c:v>
                </c:pt>
                <c:pt idx="4">
                  <c:v>Current (05/31/12)</c:v>
                </c:pt>
              </c:strCache>
            </c:strRef>
          </c:cat>
          <c:val>
            <c:numRef>
              <c:f>Sheet6!$F$6:$J$6</c:f>
              <c:numCache>
                <c:formatCode>General</c:formatCode>
                <c:ptCount val="5"/>
                <c:pt idx="0" formatCode="#,##0.00;\-#,##0.00">
                  <c:v>14916.36</c:v>
                </c:pt>
                <c:pt idx="2" formatCode="#,##0.00;\-#,##0.00">
                  <c:v>38735.22</c:v>
                </c:pt>
                <c:pt idx="4" formatCode="#,##0.00;\-#,##0.00">
                  <c:v>76528.87</c:v>
                </c:pt>
              </c:numCache>
            </c:numRef>
          </c:val>
        </c:ser>
        <c:ser>
          <c:idx val="1"/>
          <c:order val="1"/>
          <c:tx>
            <c:v>Prudent Reserve Account</c:v>
          </c:tx>
          <c:invertIfNegative val="0"/>
          <c:val>
            <c:numRef>
              <c:f>Sheet6!$F$7:$J$7</c:f>
              <c:numCache>
                <c:formatCode>General</c:formatCode>
                <c:ptCount val="5"/>
                <c:pt idx="0" formatCode="#,##0.00;\-#,##0.00">
                  <c:v>115134.49</c:v>
                </c:pt>
                <c:pt idx="2" formatCode="#,##0.00;\-#,##0.00">
                  <c:v>98248.85</c:v>
                </c:pt>
                <c:pt idx="4" formatCode="#,##0.00;\-#,##0.00">
                  <c:v>115918.42</c:v>
                </c:pt>
              </c:numCache>
            </c:numRef>
          </c:val>
        </c:ser>
        <c:ser>
          <c:idx val="2"/>
          <c:order val="2"/>
          <c:tx>
            <c:v>Undeposited funds</c:v>
          </c:tx>
          <c:invertIfNegative val="0"/>
          <c:val>
            <c:numRef>
              <c:f>Sheet6!$F$15:$J$15</c:f>
              <c:numCache>
                <c:formatCode>General</c:formatCode>
                <c:ptCount val="5"/>
                <c:pt idx="0" formatCode="#,##0.00;\-#,##0.00">
                  <c:v>1907.16</c:v>
                </c:pt>
                <c:pt idx="2" formatCode="#,##0.00;\-#,##0.00">
                  <c:v>204.47</c:v>
                </c:pt>
                <c:pt idx="4" formatCode="#,##0.00;\-#,##0.00">
                  <c:v>579.1</c:v>
                </c:pt>
              </c:numCache>
            </c:numRef>
          </c:val>
        </c:ser>
        <c:ser>
          <c:idx val="3"/>
          <c:order val="3"/>
          <c:tx>
            <c:v>ABM Account</c:v>
          </c:tx>
          <c:invertIfNegative val="0"/>
          <c:val>
            <c:numRef>
              <c:f>Sheet6!$F$5:$J$5</c:f>
              <c:numCache>
                <c:formatCode>General</c:formatCode>
                <c:ptCount val="5"/>
                <c:pt idx="0" formatCode="#,##0.00;\-#,##0.00">
                  <c:v>42307.3</c:v>
                </c:pt>
                <c:pt idx="2" formatCode="#,##0.00;\-#,##0.00">
                  <c:v>2721.83</c:v>
                </c:pt>
                <c:pt idx="4" formatCode="#,##0.00;\-#,##0.00">
                  <c:v>25416.83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86056960"/>
        <c:axId val="86058496"/>
      </c:barChart>
      <c:catAx>
        <c:axId val="86056960"/>
        <c:scaling>
          <c:orientation val="minMax"/>
        </c:scaling>
        <c:delete val="0"/>
        <c:axPos val="b"/>
        <c:majorTickMark val="none"/>
        <c:minorTickMark val="none"/>
        <c:tickLblPos val="nextTo"/>
        <c:crossAx val="86058496"/>
        <c:crosses val="autoZero"/>
        <c:auto val="1"/>
        <c:lblAlgn val="ctr"/>
        <c:lblOffset val="100"/>
        <c:noMultiLvlLbl val="0"/>
      </c:catAx>
      <c:valAx>
        <c:axId val="86058496"/>
        <c:scaling>
          <c:orientation val="minMax"/>
        </c:scaling>
        <c:delete val="0"/>
        <c:axPos val="l"/>
        <c:majorGridlines/>
        <c:numFmt formatCode="#,##0.00;\-#,##0.00" sourceLinked="1"/>
        <c:majorTickMark val="none"/>
        <c:minorTickMark val="none"/>
        <c:tickLblPos val="nextTo"/>
        <c:crossAx val="860569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>
                <a:effectLst/>
              </a:rPr>
              <a:t>Last ABM – End of FY 2010-11 – Current </a:t>
            </a:r>
            <a:endParaRPr lang="en-US">
              <a:effectLst/>
            </a:endParaRPr>
          </a:p>
        </c:rich>
      </c:tx>
      <c:layout>
        <c:manualLayout>
          <c:xMode val="edge"/>
          <c:yMode val="edge"/>
          <c:x val="0.23173441982542881"/>
          <c:y val="2.3255813953488372E-2"/>
        </c:manualLayout>
      </c:layout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v>Inventory Assets (Tx)</c:v>
          </c:tx>
          <c:invertIfNegative val="0"/>
          <c:cat>
            <c:strRef>
              <c:f>Sheet6!$F$1:$J$1</c:f>
              <c:strCache>
                <c:ptCount val="5"/>
                <c:pt idx="0">
                  <c:v>Last ABM (05/31/11)</c:v>
                </c:pt>
                <c:pt idx="2">
                  <c:v>FYE (09/30/11)</c:v>
                </c:pt>
                <c:pt idx="4">
                  <c:v>Current (05/31/12)</c:v>
                </c:pt>
              </c:strCache>
            </c:strRef>
          </c:cat>
          <c:val>
            <c:numRef>
              <c:f>Sheet6!$F$16:$J$16</c:f>
              <c:numCache>
                <c:formatCode>General</c:formatCode>
                <c:ptCount val="5"/>
                <c:pt idx="0" formatCode="#,##0.00;\-#,##0.00">
                  <c:v>41259.01</c:v>
                </c:pt>
                <c:pt idx="2" formatCode="#,##0.00;\-#,##0.00">
                  <c:v>37903.22</c:v>
                </c:pt>
                <c:pt idx="4" formatCode="#,##0.00;\-#,##0.00">
                  <c:v>48566.84</c:v>
                </c:pt>
              </c:numCache>
            </c:numRef>
          </c:val>
        </c:ser>
        <c:ser>
          <c:idx val="1"/>
          <c:order val="1"/>
          <c:tx>
            <c:v>San Diego Inventory</c:v>
          </c:tx>
          <c:invertIfNegative val="0"/>
          <c:val>
            <c:numRef>
              <c:f>Sheet6!$F$17:$J$17</c:f>
              <c:numCache>
                <c:formatCode>General</c:formatCode>
                <c:ptCount val="5"/>
                <c:pt idx="2" formatCode="#,##0.00;\-#,##0.00">
                  <c:v>3603.23</c:v>
                </c:pt>
                <c:pt idx="4" formatCode="#,##0.00;\-#,##0.00">
                  <c:v>3603.23</c:v>
                </c:pt>
              </c:numCache>
            </c:numRef>
          </c:val>
        </c:ser>
        <c:ser>
          <c:idx val="2"/>
          <c:order val="2"/>
          <c:tx>
            <c:v>Fixed Assets Minus Depreciation</c:v>
          </c:tx>
          <c:invertIfNegative val="0"/>
          <c:val>
            <c:numRef>
              <c:f>Sheet6!$F$24:$J$24</c:f>
              <c:numCache>
                <c:formatCode>General</c:formatCode>
                <c:ptCount val="5"/>
                <c:pt idx="0" formatCode="#,##0.00;\-#,##0.00">
                  <c:v>6837.34</c:v>
                </c:pt>
                <c:pt idx="2" formatCode="#,##0.00;\-#,##0.00">
                  <c:v>9854.9</c:v>
                </c:pt>
                <c:pt idx="4" formatCode="#,##0.00;\-#,##0.00">
                  <c:v>11314.99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86110592"/>
        <c:axId val="86112128"/>
      </c:barChart>
      <c:catAx>
        <c:axId val="86110592"/>
        <c:scaling>
          <c:orientation val="minMax"/>
        </c:scaling>
        <c:delete val="0"/>
        <c:axPos val="b"/>
        <c:majorTickMark val="none"/>
        <c:minorTickMark val="none"/>
        <c:tickLblPos val="nextTo"/>
        <c:crossAx val="86112128"/>
        <c:crosses val="autoZero"/>
        <c:auto val="1"/>
        <c:lblAlgn val="ctr"/>
        <c:lblOffset val="100"/>
        <c:noMultiLvlLbl val="0"/>
      </c:catAx>
      <c:valAx>
        <c:axId val="86112128"/>
        <c:scaling>
          <c:orientation val="minMax"/>
        </c:scaling>
        <c:delete val="0"/>
        <c:axPos val="l"/>
        <c:majorGridlines/>
        <c:numFmt formatCode="#,##0.00;\-#,##0.00" sourceLinked="1"/>
        <c:majorTickMark val="none"/>
        <c:minorTickMark val="none"/>
        <c:tickLblPos val="nextTo"/>
        <c:crossAx val="861105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528073696670269"/>
          <c:y val="4.3646262276884867E-2"/>
          <c:w val="0.74877155061499667"/>
          <c:h val="0.76319576494871022"/>
        </c:manualLayout>
      </c:layout>
      <c:barChart>
        <c:barDir val="col"/>
        <c:grouping val="stacked"/>
        <c:varyColors val="0"/>
        <c:ser>
          <c:idx val="0"/>
          <c:order val="0"/>
          <c:tx>
            <c:v>Groups</c:v>
          </c:tx>
          <c:invertIfNegative val="0"/>
          <c:cat>
            <c:strRef>
              <c:f>Sheet1!$AF$2:$AG$2</c:f>
              <c:strCache>
                <c:ptCount val="2"/>
                <c:pt idx="0">
                  <c:v>Oct10-May11</c:v>
                </c:pt>
                <c:pt idx="1">
                  <c:v>Oct11-May12</c:v>
                </c:pt>
              </c:strCache>
            </c:strRef>
          </c:cat>
          <c:val>
            <c:numRef>
              <c:f>Sheet1!$AF$9:$AG$9</c:f>
              <c:numCache>
                <c:formatCode>_("$"* #,##0.00_);_("$"* \(#,##0.00\);_("$"* "-"??_);_(@_)</c:formatCode>
                <c:ptCount val="2"/>
                <c:pt idx="0">
                  <c:v>33978.42</c:v>
                </c:pt>
                <c:pt idx="1">
                  <c:v>28816.2</c:v>
                </c:pt>
              </c:numCache>
            </c:numRef>
          </c:val>
        </c:ser>
        <c:ser>
          <c:idx val="1"/>
          <c:order val="1"/>
          <c:tx>
            <c:v>Individuals</c:v>
          </c:tx>
          <c:invertIfNegative val="0"/>
          <c:val>
            <c:numRef>
              <c:f>Sheet1!$AF$10:$AG$10</c:f>
              <c:numCache>
                <c:formatCode>_("$"* #,##0.00_);_("$"* \(#,##0.00\);_("$"* "-"??_);_(@_)</c:formatCode>
                <c:ptCount val="2"/>
                <c:pt idx="0">
                  <c:v>24530.37</c:v>
                </c:pt>
                <c:pt idx="1">
                  <c:v>24138.6</c:v>
                </c:pt>
              </c:numCache>
            </c:numRef>
          </c:val>
        </c:ser>
        <c:ser>
          <c:idx val="2"/>
          <c:order val="2"/>
          <c:tx>
            <c:v>Intergroups</c:v>
          </c:tx>
          <c:invertIfNegative val="0"/>
          <c:val>
            <c:numRef>
              <c:f>Sheet1!$AF$11:$AG$11</c:f>
              <c:numCache>
                <c:formatCode>_("$"* #,##0.00_);_("$"* \(#,##0.00\);_("$"* "-"??_);_(@_)</c:formatCode>
                <c:ptCount val="2"/>
                <c:pt idx="0">
                  <c:v>18176.75</c:v>
                </c:pt>
                <c:pt idx="1">
                  <c:v>22785.67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86149376"/>
        <c:axId val="86163456"/>
      </c:barChart>
      <c:catAx>
        <c:axId val="86149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86163456"/>
        <c:crosses val="autoZero"/>
        <c:auto val="1"/>
        <c:lblAlgn val="ctr"/>
        <c:lblOffset val="100"/>
        <c:noMultiLvlLbl val="0"/>
      </c:catAx>
      <c:valAx>
        <c:axId val="86163456"/>
        <c:scaling>
          <c:orientation val="minMax"/>
        </c:scaling>
        <c:delete val="0"/>
        <c:axPos val="l"/>
        <c:numFmt formatCode="_(&quot;$&quot;* #,##0.00_);_(&quot;$&quot;* \(#,##0.00\);_(&quot;$&quot;* &quot;-&quot;??_);_(@_)" sourceLinked="1"/>
        <c:majorTickMark val="none"/>
        <c:minorTickMark val="none"/>
        <c:tickLblPos val="nextTo"/>
        <c:crossAx val="8614937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v>Groups</c:v>
          </c:tx>
          <c:invertIfNegative val="0"/>
          <c:cat>
            <c:strLit>
              <c:ptCount val="1"/>
              <c:pt idx="0">
                <c:v>Totals Oct 10-Sep 11 (FY)</c:v>
              </c:pt>
            </c:strLit>
          </c:cat>
          <c:val>
            <c:numRef>
              <c:f>'[Book2 (2).xlsx]Sheet1'!$G$9</c:f>
              <c:numCache>
                <c:formatCode>_("$"* #,##0.00_);_("$"* \(#,##0.00\);_("$"* "-"??_);_(@_)</c:formatCode>
                <c:ptCount val="1"/>
                <c:pt idx="0">
                  <c:v>47935.74</c:v>
                </c:pt>
              </c:numCache>
            </c:numRef>
          </c:val>
        </c:ser>
        <c:ser>
          <c:idx val="1"/>
          <c:order val="1"/>
          <c:tx>
            <c:v>Individuals</c:v>
          </c:tx>
          <c:invertIfNegative val="0"/>
          <c:cat>
            <c:strLit>
              <c:ptCount val="1"/>
              <c:pt idx="0">
                <c:v>Totals Oct 10-Sep 11 (FY)</c:v>
              </c:pt>
            </c:strLit>
          </c:cat>
          <c:val>
            <c:numRef>
              <c:f>'[Book2 (2).xlsx]Sheet1'!$G$10</c:f>
              <c:numCache>
                <c:formatCode>_("$"* #,##0.00_);_("$"* \(#,##0.00\);_("$"* "-"??_);_(@_)</c:formatCode>
                <c:ptCount val="1"/>
                <c:pt idx="0">
                  <c:v>30113.64</c:v>
                </c:pt>
              </c:numCache>
            </c:numRef>
          </c:val>
        </c:ser>
        <c:ser>
          <c:idx val="2"/>
          <c:order val="2"/>
          <c:tx>
            <c:v>Intergroups</c:v>
          </c:tx>
          <c:invertIfNegative val="0"/>
          <c:cat>
            <c:strLit>
              <c:ptCount val="1"/>
              <c:pt idx="0">
                <c:v>Totals Oct 10-Sep 11 (FY)</c:v>
              </c:pt>
            </c:strLit>
          </c:cat>
          <c:val>
            <c:numRef>
              <c:f>'[Book2 (2).xlsx]Sheet1'!$G$11</c:f>
              <c:numCache>
                <c:formatCode>_("$"* #,##0.00_);_("$"* \(#,##0.00\);_("$"* "-"??_);_(@_)</c:formatCode>
                <c:ptCount val="1"/>
                <c:pt idx="0">
                  <c:v>25954.42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86190720"/>
        <c:axId val="86200704"/>
      </c:barChart>
      <c:catAx>
        <c:axId val="86190720"/>
        <c:scaling>
          <c:orientation val="minMax"/>
        </c:scaling>
        <c:delete val="0"/>
        <c:axPos val="b"/>
        <c:majorTickMark val="none"/>
        <c:minorTickMark val="none"/>
        <c:tickLblPos val="nextTo"/>
        <c:crossAx val="86200704"/>
        <c:crosses val="autoZero"/>
        <c:auto val="1"/>
        <c:lblAlgn val="ctr"/>
        <c:lblOffset val="100"/>
        <c:noMultiLvlLbl val="0"/>
      </c:catAx>
      <c:valAx>
        <c:axId val="86200704"/>
        <c:scaling>
          <c:orientation val="minMax"/>
        </c:scaling>
        <c:delete val="0"/>
        <c:axPos val="l"/>
        <c:numFmt formatCode="_(&quot;$&quot;* #,##0.00_);_(&quot;$&quot;* \(#,##0.00\);_(&quot;$&quot;* &quot;-&quot;??_);_(@_)" sourceLinked="1"/>
        <c:majorTickMark val="none"/>
        <c:minorTickMark val="none"/>
        <c:tickLblPos val="nextTo"/>
        <c:crossAx val="8619072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Sales Income Oct 10-May 11</c:v>
          </c:tx>
          <c:invertIfNegative val="0"/>
          <c:cat>
            <c:strLit>
              <c:ptCount val="1"/>
              <c:pt idx="0">
                <c:v>Sales Income vs. Cost of Goods YTD COMPARISON</c:v>
              </c:pt>
            </c:strLit>
          </c:cat>
          <c:val>
            <c:numRef>
              <c:f>Sheet1!$AF$13</c:f>
              <c:numCache>
                <c:formatCode>_("$"* #,##0.00_);_("$"* \(#,##0.00\);_("$"* "-"??_);_(@_)</c:formatCode>
                <c:ptCount val="1"/>
                <c:pt idx="0">
                  <c:v>121798.56</c:v>
                </c:pt>
              </c:numCache>
            </c:numRef>
          </c:val>
        </c:ser>
        <c:ser>
          <c:idx val="1"/>
          <c:order val="1"/>
          <c:tx>
            <c:v>Total COGs Oct 10-May 11</c:v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65,535.68*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Lit>
              <c:ptCount val="1"/>
              <c:pt idx="0">
                <c:v>Sales Income vs. Cost of Goods YTD COMPARISON</c:v>
              </c:pt>
            </c:strLit>
          </c:cat>
          <c:val>
            <c:numRef>
              <c:f>Sheet1!$AF$29</c:f>
              <c:numCache>
                <c:formatCode>_("$"* #,##0.00_);_("$"* \(#,##0.00\);_("$"* "-"??_);_(@_)</c:formatCode>
                <c:ptCount val="1"/>
                <c:pt idx="0">
                  <c:v>65535.68</c:v>
                </c:pt>
              </c:numCache>
            </c:numRef>
          </c:val>
        </c:ser>
        <c:ser>
          <c:idx val="2"/>
          <c:order val="2"/>
          <c:tx>
            <c:v>Sales Income Oct 11-May 12</c:v>
          </c:tx>
          <c:invertIfNegative val="0"/>
          <c:cat>
            <c:strLit>
              <c:ptCount val="1"/>
              <c:pt idx="0">
                <c:v>Sales Income vs. Cost of Goods YTD COMPARISON</c:v>
              </c:pt>
            </c:strLit>
          </c:cat>
          <c:val>
            <c:numRef>
              <c:f>Sheet1!$AG$13</c:f>
              <c:numCache>
                <c:formatCode>_("$"* #,##0.00_);_("$"* \(#,##0.00\);_("$"* "-"??_);_(@_)</c:formatCode>
                <c:ptCount val="1"/>
                <c:pt idx="0">
                  <c:v>122986.76</c:v>
                </c:pt>
              </c:numCache>
            </c:numRef>
          </c:val>
        </c:ser>
        <c:ser>
          <c:idx val="3"/>
          <c:order val="3"/>
          <c:tx>
            <c:v>Total COGs Oct 11-May 12</c:v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32,195.60**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Lit>
              <c:ptCount val="1"/>
              <c:pt idx="0">
                <c:v>Sales Income vs. Cost of Goods YTD COMPARISON</c:v>
              </c:pt>
            </c:strLit>
          </c:cat>
          <c:val>
            <c:numRef>
              <c:f>Sheet1!$AG$29</c:f>
              <c:numCache>
                <c:formatCode>_("$"* #,##0.00_);_("$"* \(#,##0.00\);_("$"* "-"??_);_(@_)</c:formatCode>
                <c:ptCount val="1"/>
                <c:pt idx="0">
                  <c:v>32195.599999999999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6278528"/>
        <c:axId val="86281216"/>
      </c:barChart>
      <c:catAx>
        <c:axId val="86278528"/>
        <c:scaling>
          <c:orientation val="minMax"/>
        </c:scaling>
        <c:delete val="0"/>
        <c:axPos val="b"/>
        <c:majorTickMark val="none"/>
        <c:minorTickMark val="none"/>
        <c:tickLblPos val="nextTo"/>
        <c:crossAx val="86281216"/>
        <c:crosses val="autoZero"/>
        <c:auto val="1"/>
        <c:lblAlgn val="ctr"/>
        <c:lblOffset val="100"/>
        <c:noMultiLvlLbl val="0"/>
      </c:catAx>
      <c:valAx>
        <c:axId val="86281216"/>
        <c:scaling>
          <c:orientation val="minMax"/>
        </c:scaling>
        <c:delete val="1"/>
        <c:axPos val="l"/>
        <c:numFmt formatCode="_(&quot;$&quot;* #,##0.00_);_(&quot;$&quot;* \(#,##0.00\);_(&quot;$&quot;* &quot;-&quot;??_);_(@_)" sourceLinked="1"/>
        <c:majorTickMark val="none"/>
        <c:minorTickMark val="none"/>
        <c:tickLblPos val="nextTo"/>
        <c:crossAx val="862785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2000715819613453E-2"/>
          <c:y val="0"/>
          <c:w val="0.87115008351228829"/>
          <c:h val="0.1966615142412907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Sales Income Oct 10-Sep 11 (FY)</c:v>
          </c:tx>
          <c:invertIfNegative val="0"/>
          <c:cat>
            <c:strLit>
              <c:ptCount val="1"/>
              <c:pt idx="0">
                <c:v>TOTAL Oct 10- Sep 11 (FY)</c:v>
              </c:pt>
            </c:strLit>
          </c:cat>
          <c:val>
            <c:numRef>
              <c:f>'[Book2 (2).xlsx]Sheet1'!$G$13</c:f>
              <c:numCache>
                <c:formatCode>_("$"* #,##0.00_);_("$"* \(#,##0.00\);_("$"* "-"??_);_(@_)</c:formatCode>
                <c:ptCount val="1"/>
                <c:pt idx="0">
                  <c:v>191009.6</c:v>
                </c:pt>
              </c:numCache>
            </c:numRef>
          </c:val>
        </c:ser>
        <c:ser>
          <c:idx val="1"/>
          <c:order val="1"/>
          <c:tx>
            <c:v>Total COGs Oct 10-Sep 11 (FY)</c:v>
          </c:tx>
          <c:invertIfNegative val="0"/>
          <c:cat>
            <c:strLit>
              <c:ptCount val="1"/>
              <c:pt idx="0">
                <c:v>TOTAL Oct 10- Sep 11 (FY)</c:v>
              </c:pt>
            </c:strLit>
          </c:cat>
          <c:val>
            <c:numRef>
              <c:f>'[Book2 (2).xlsx]Sheet1'!$G$29</c:f>
              <c:numCache>
                <c:formatCode>_("$"* #,##0.00_);_("$"* \(#,##0.00\);_("$"* "-"??_);_(@_)</c:formatCode>
                <c:ptCount val="1"/>
                <c:pt idx="0">
                  <c:v>82668.52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6303488"/>
        <c:axId val="86305024"/>
      </c:barChart>
      <c:catAx>
        <c:axId val="86303488"/>
        <c:scaling>
          <c:orientation val="minMax"/>
        </c:scaling>
        <c:delete val="0"/>
        <c:axPos val="b"/>
        <c:majorTickMark val="none"/>
        <c:minorTickMark val="none"/>
        <c:tickLblPos val="nextTo"/>
        <c:crossAx val="86305024"/>
        <c:crosses val="autoZero"/>
        <c:auto val="1"/>
        <c:lblAlgn val="ctr"/>
        <c:lblOffset val="100"/>
        <c:noMultiLvlLbl val="0"/>
      </c:catAx>
      <c:valAx>
        <c:axId val="86305024"/>
        <c:scaling>
          <c:orientation val="minMax"/>
        </c:scaling>
        <c:delete val="1"/>
        <c:axPos val="l"/>
        <c:numFmt formatCode="_(&quot;$&quot;* #,##0.00_);_(&quot;$&quot;* \(#,##0.00\);_(&quot;$&quot;* &quot;-&quot;??_);_(@_)" sourceLinked="1"/>
        <c:majorTickMark val="none"/>
        <c:minorTickMark val="none"/>
        <c:tickLblPos val="nextTo"/>
        <c:crossAx val="8630348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2744805336832893"/>
          <c:y val="8.9782302659205698E-2"/>
          <c:w val="0.54163167104111998"/>
          <c:h val="0.1246951289919544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73809523809524E-2"/>
          <c:y val="0.24108613589071573"/>
          <c:w val="0.93452380952380953"/>
          <c:h val="0.66693898695695664"/>
        </c:manualLayout>
      </c:layout>
      <c:barChart>
        <c:barDir val="col"/>
        <c:grouping val="clustered"/>
        <c:varyColors val="0"/>
        <c:ser>
          <c:idx val="0"/>
          <c:order val="0"/>
          <c:tx>
            <c:v>Total Income Oct 10-May 11</c:v>
          </c:tx>
          <c:invertIfNegative val="0"/>
          <c:cat>
            <c:strLit>
              <c:ptCount val="1"/>
              <c:pt idx="0">
                <c:v>Total Income vs. Total Expenses YTD COMPARISON</c:v>
              </c:pt>
            </c:strLit>
          </c:cat>
          <c:val>
            <c:numRef>
              <c:f>Sheet1!$AF$21</c:f>
              <c:numCache>
                <c:formatCode>_("$"* #,##0.00_);_("$"* \(#,##0.00\);_("$"* "-"??_);_(@_)</c:formatCode>
                <c:ptCount val="1"/>
                <c:pt idx="0">
                  <c:v>247852.43</c:v>
                </c:pt>
              </c:numCache>
            </c:numRef>
          </c:val>
        </c:ser>
        <c:ser>
          <c:idx val="1"/>
          <c:order val="1"/>
          <c:tx>
            <c:v>Total Expense Oct 10-May 11</c:v>
          </c:tx>
          <c:invertIfNegative val="0"/>
          <c:cat>
            <c:strLit>
              <c:ptCount val="1"/>
              <c:pt idx="0">
                <c:v>Total Income vs. Total Expenses YTD COMPARISON</c:v>
              </c:pt>
            </c:strLit>
          </c:cat>
          <c:val>
            <c:numRef>
              <c:f>Sheet1!$AF$95</c:f>
              <c:numCache>
                <c:formatCode>_("$"* #,##0.00_);_("$"* \(#,##0.00\);_("$"* "-"??_);_(@_)</c:formatCode>
                <c:ptCount val="1"/>
                <c:pt idx="0">
                  <c:v>149419.94</c:v>
                </c:pt>
              </c:numCache>
            </c:numRef>
          </c:val>
        </c:ser>
        <c:ser>
          <c:idx val="2"/>
          <c:order val="2"/>
          <c:tx>
            <c:v>Total Income Oct 10-May 11</c:v>
          </c:tx>
          <c:invertIfNegative val="0"/>
          <c:cat>
            <c:strLit>
              <c:ptCount val="1"/>
              <c:pt idx="0">
                <c:v>Total Income vs. Total Expenses YTD COMPARISON</c:v>
              </c:pt>
            </c:strLit>
          </c:cat>
          <c:val>
            <c:numRef>
              <c:f>Sheet1!$AG$21</c:f>
              <c:numCache>
                <c:formatCode>_("$"* #,##0.00_);_("$"* \(#,##0.00\);_("$"* "-"??_);_(@_)</c:formatCode>
                <c:ptCount val="1"/>
                <c:pt idx="0">
                  <c:v>242398.34</c:v>
                </c:pt>
              </c:numCache>
            </c:numRef>
          </c:val>
        </c:ser>
        <c:ser>
          <c:idx val="3"/>
          <c:order val="3"/>
          <c:tx>
            <c:v>Total Expense Oct 11-May 12</c:v>
          </c:tx>
          <c:invertIfNegative val="0"/>
          <c:cat>
            <c:strLit>
              <c:ptCount val="1"/>
              <c:pt idx="0">
                <c:v>Total Income vs. Total Expenses YTD COMPARISON</c:v>
              </c:pt>
            </c:strLit>
          </c:cat>
          <c:val>
            <c:numRef>
              <c:f>Sheet1!$AG$95</c:f>
              <c:numCache>
                <c:formatCode>_("$"* #,##0.00_);_("$"* \(#,##0.00\);_("$"* "-"??_);_(@_)</c:formatCode>
                <c:ptCount val="1"/>
                <c:pt idx="0">
                  <c:v>139498.22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6438656"/>
        <c:axId val="86440192"/>
      </c:barChart>
      <c:catAx>
        <c:axId val="86438656"/>
        <c:scaling>
          <c:orientation val="minMax"/>
        </c:scaling>
        <c:delete val="0"/>
        <c:axPos val="b"/>
        <c:majorTickMark val="none"/>
        <c:minorTickMark val="none"/>
        <c:tickLblPos val="nextTo"/>
        <c:crossAx val="86440192"/>
        <c:crosses val="autoZero"/>
        <c:auto val="1"/>
        <c:lblAlgn val="ctr"/>
        <c:lblOffset val="100"/>
        <c:noMultiLvlLbl val="0"/>
      </c:catAx>
      <c:valAx>
        <c:axId val="86440192"/>
        <c:scaling>
          <c:orientation val="minMax"/>
        </c:scaling>
        <c:delete val="1"/>
        <c:axPos val="l"/>
        <c:numFmt formatCode="_(&quot;$&quot;* #,##0.00_);_(&quot;$&quot;* \(#,##0.00\);_(&quot;$&quot;* &quot;-&quot;??_);_(@_)" sourceLinked="1"/>
        <c:majorTickMark val="out"/>
        <c:minorTickMark val="none"/>
        <c:tickLblPos val="nextTo"/>
        <c:crossAx val="8643865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6.9643325834270714E-2"/>
          <c:y val="4.541475652195532E-2"/>
          <c:w val="0.83988001499812526"/>
          <c:h val="0.1297779635645858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Total Income Oct 10-Sep 11 (FY)</c:v>
          </c:tx>
          <c:invertIfNegative val="0"/>
          <c:cat>
            <c:strLit>
              <c:ptCount val="1"/>
              <c:pt idx="0">
                <c:v>TOTALS Oct 10-Sep 11 (FY 10-11)</c:v>
              </c:pt>
            </c:strLit>
          </c:cat>
          <c:val>
            <c:numRef>
              <c:f>'[Book2 (2).xlsx]Sheet1'!$G$21</c:f>
              <c:numCache>
                <c:formatCode>_("$"* #,##0.00_);_("$"* \(#,##0.00\);_("$"* "-"??_);_(@_)</c:formatCode>
                <c:ptCount val="1"/>
                <c:pt idx="0">
                  <c:v>359444.24</c:v>
                </c:pt>
              </c:numCache>
            </c:numRef>
          </c:val>
        </c:ser>
        <c:ser>
          <c:idx val="1"/>
          <c:order val="1"/>
          <c:tx>
            <c:v>Total Expenses Oct 10-Sep 11 (FY)</c:v>
          </c:tx>
          <c:invertIfNegative val="0"/>
          <c:cat>
            <c:strLit>
              <c:ptCount val="1"/>
              <c:pt idx="0">
                <c:v>TOTALS Oct 10-Sep 11 (FY 10-11)</c:v>
              </c:pt>
            </c:strLit>
          </c:cat>
          <c:val>
            <c:numRef>
              <c:f>'[Book2 (2).xlsx]Sheet1'!$G$91</c:f>
              <c:numCache>
                <c:formatCode>_("$"* #,##0.00_);_("$"* \(#,##0.00\);_("$"* "-"??_);_(@_)</c:formatCode>
                <c:ptCount val="1"/>
                <c:pt idx="0">
                  <c:v>255252.68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6548480"/>
        <c:axId val="86550016"/>
      </c:barChart>
      <c:catAx>
        <c:axId val="86548480"/>
        <c:scaling>
          <c:orientation val="minMax"/>
        </c:scaling>
        <c:delete val="0"/>
        <c:axPos val="b"/>
        <c:majorTickMark val="none"/>
        <c:minorTickMark val="none"/>
        <c:tickLblPos val="nextTo"/>
        <c:crossAx val="86550016"/>
        <c:crosses val="autoZero"/>
        <c:auto val="1"/>
        <c:lblAlgn val="ctr"/>
        <c:lblOffset val="100"/>
        <c:noMultiLvlLbl val="0"/>
      </c:catAx>
      <c:valAx>
        <c:axId val="86550016"/>
        <c:scaling>
          <c:orientation val="minMax"/>
        </c:scaling>
        <c:delete val="1"/>
        <c:axPos val="l"/>
        <c:numFmt formatCode="_(&quot;$&quot;* #,##0.00_);_(&quot;$&quot;* \(#,##0.00\);_(&quot;$&quot;* &quot;-&quot;??_);_(@_)" sourceLinked="1"/>
        <c:majorTickMark val="none"/>
        <c:minorTickMark val="none"/>
        <c:tickLblPos val="nextTo"/>
        <c:crossAx val="8654848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2064625850340136"/>
          <c:y val="3.6767517587008615E-2"/>
          <c:w val="0.59272108843537419"/>
          <c:h val="0.1276624182170021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2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9371-C0AE-4D85-BFBF-A2517AB0E376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F5CAC-86E8-4C4F-80CF-2D4AC21E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9371-C0AE-4D85-BFBF-A2517AB0E376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F5CAC-86E8-4C4F-80CF-2D4AC21E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9371-C0AE-4D85-BFBF-A2517AB0E376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F5CAC-86E8-4C4F-80CF-2D4AC21E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9371-C0AE-4D85-BFBF-A2517AB0E376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F5CAC-86E8-4C4F-80CF-2D4AC21E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5" y="5486401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5" y="3852865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9371-C0AE-4D85-BFBF-A2517AB0E376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F5CAC-86E8-4C4F-80CF-2D4AC21E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9371-C0AE-4D85-BFBF-A2517AB0E376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F5CAC-86E8-4C4F-80CF-2D4AC21E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9371-C0AE-4D85-BFBF-A2517AB0E376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F5CAC-86E8-4C4F-80CF-2D4AC21E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9371-C0AE-4D85-BFBF-A2517AB0E376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F5CAC-86E8-4C4F-80CF-2D4AC21E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9371-C0AE-4D85-BFBF-A2517AB0E376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F5CAC-86E8-4C4F-80CF-2D4AC21E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2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9371-C0AE-4D85-BFBF-A2517AB0E376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F5CAC-86E8-4C4F-80CF-2D4AC21EF46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9371-C0AE-4D85-BFBF-A2517AB0E376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8F5CAC-86E8-4C4F-80CF-2D4AC21EF46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28F5CAC-86E8-4C4F-80CF-2D4AC21EF46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3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4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F0A9371-C0AE-4D85-BFBF-A2517AB0E376}" type="datetimeFigureOut">
              <a:rPr lang="en-US" smtClean="0"/>
              <a:t>7/14/2012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aafws.org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2079627"/>
          </a:xfrm>
        </p:spPr>
        <p:txBody>
          <a:bodyPr/>
          <a:lstStyle/>
          <a:p>
            <a:r>
              <a:rPr lang="en-US" dirty="0" smtClean="0"/>
              <a:t>F.W.S. Financial </a:t>
            </a:r>
            <a:br>
              <a:rPr lang="en-US" dirty="0" smtClean="0"/>
            </a:br>
            <a:r>
              <a:rPr lang="en-US" dirty="0" smtClean="0"/>
              <a:t>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4495800"/>
            <a:ext cx="7162800" cy="1676400"/>
          </a:xfrm>
        </p:spPr>
        <p:txBody>
          <a:bodyPr/>
          <a:lstStyle/>
          <a:p>
            <a:pPr algn="ctr"/>
            <a:r>
              <a:rPr lang="en-US" dirty="0" smtClean="0"/>
              <a:t>The Augustine Fellowship, S.L.A.A., F.W.S., Inc.</a:t>
            </a:r>
          </a:p>
          <a:p>
            <a:pPr algn="ctr"/>
            <a:r>
              <a:rPr lang="en-US" dirty="0" smtClean="0"/>
              <a:t>2012 </a:t>
            </a:r>
          </a:p>
          <a:p>
            <a:pPr algn="ctr"/>
            <a:r>
              <a:rPr lang="en-US" dirty="0" smtClean="0"/>
              <a:t>Annual </a:t>
            </a:r>
            <a:r>
              <a:rPr lang="en-US" dirty="0"/>
              <a:t>Business </a:t>
            </a:r>
            <a:r>
              <a:rPr lang="en-US" dirty="0" smtClean="0"/>
              <a:t>Conference/Meeting</a:t>
            </a:r>
            <a:endParaRPr lang="en-US" dirty="0"/>
          </a:p>
        </p:txBody>
      </p:sp>
      <p:pic>
        <p:nvPicPr>
          <p:cNvPr id="1027" name="Picture 3" descr="SLAA-Coin LOGO 13Nov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819400"/>
            <a:ext cx="12858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1363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 Sheets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620000" cy="5181600"/>
          </a:xfrm>
        </p:spPr>
        <p:txBody>
          <a:bodyPr/>
          <a:lstStyle/>
          <a:p>
            <a:r>
              <a:rPr lang="en-US" dirty="0" smtClean="0"/>
              <a:t>Assets</a:t>
            </a:r>
          </a:p>
          <a:p>
            <a:pPr lvl="1"/>
            <a:r>
              <a:rPr lang="en-US" b="1" dirty="0" smtClean="0"/>
              <a:t>Accounts Compared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8664951"/>
              </p:ext>
            </p:extLst>
          </p:nvPr>
        </p:nvGraphicFramePr>
        <p:xfrm>
          <a:off x="1219200" y="2057400"/>
          <a:ext cx="58674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107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620000" cy="5181600"/>
          </a:xfrm>
        </p:spPr>
        <p:txBody>
          <a:bodyPr/>
          <a:lstStyle/>
          <a:p>
            <a:r>
              <a:rPr lang="en-US" dirty="0" smtClean="0"/>
              <a:t>Assets</a:t>
            </a:r>
          </a:p>
          <a:p>
            <a:pPr marL="411480" lvl="1" indent="0" algn="ctr">
              <a:buNone/>
            </a:pPr>
            <a:r>
              <a:rPr lang="en-US" b="1" dirty="0" smtClean="0"/>
              <a:t>Fixed Assets/Other Assets compared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2927139"/>
              </p:ext>
            </p:extLst>
          </p:nvPr>
        </p:nvGraphicFramePr>
        <p:xfrm>
          <a:off x="990600" y="2590800"/>
          <a:ext cx="65532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1316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Profit and Loss Reports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32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Profit and Loss Reports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3531" y="2286000"/>
            <a:ext cx="6934200" cy="412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u="sng" dirty="0" smtClean="0">
                <a:latin typeface="Times New Roman"/>
                <a:ea typeface="Calibri"/>
                <a:cs typeface="Times New Roman"/>
              </a:rPr>
              <a:t>REVENUE</a:t>
            </a:r>
            <a:endParaRPr lang="en-US" sz="12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en-US" sz="1200" dirty="0">
                <a:latin typeface="Times New Roman"/>
                <a:ea typeface="Calibri"/>
                <a:cs typeface="Times New Roman"/>
              </a:rPr>
              <a:t> </a:t>
            </a:r>
            <a:endParaRPr lang="en-US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200" dirty="0">
                <a:latin typeface="Times New Roman"/>
                <a:ea typeface="Calibri"/>
                <a:cs typeface="Times New Roman"/>
              </a:rPr>
              <a:t>Sale of Inventory 					$ 207,761</a:t>
            </a:r>
            <a:endParaRPr lang="en-US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200" dirty="0">
                <a:latin typeface="Times New Roman"/>
                <a:ea typeface="Calibri"/>
                <a:cs typeface="Times New Roman"/>
              </a:rPr>
              <a:t>Contributions 						   103,994</a:t>
            </a:r>
            <a:endParaRPr lang="en-US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200" dirty="0">
                <a:latin typeface="Times New Roman"/>
                <a:ea typeface="Calibri"/>
                <a:cs typeface="Times New Roman"/>
              </a:rPr>
              <a:t>Fundraising Income 					     44,734</a:t>
            </a:r>
            <a:endParaRPr lang="en-US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200" dirty="0">
                <a:latin typeface="Times New Roman"/>
                <a:ea typeface="Calibri"/>
                <a:cs typeface="Times New Roman"/>
              </a:rPr>
              <a:t>Membership Dues 					       1,895</a:t>
            </a:r>
            <a:endParaRPr lang="en-US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200" dirty="0">
                <a:latin typeface="Times New Roman"/>
                <a:ea typeface="Calibri"/>
                <a:cs typeface="Times New Roman"/>
              </a:rPr>
              <a:t>Unrealized Gain on Investments 			</a:t>
            </a:r>
            <a:r>
              <a:rPr lang="en-US" sz="1200" dirty="0" smtClean="0">
                <a:latin typeface="Times New Roman"/>
                <a:ea typeface="Calibri"/>
                <a:cs typeface="Times New Roman"/>
              </a:rPr>
              <a:t>	          </a:t>
            </a:r>
            <a:r>
              <a:rPr lang="en-US" sz="1200" dirty="0">
                <a:latin typeface="Times New Roman"/>
                <a:ea typeface="Calibri"/>
                <a:cs typeface="Times New Roman"/>
              </a:rPr>
              <a:t>656</a:t>
            </a:r>
            <a:endParaRPr lang="en-US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200" dirty="0">
                <a:latin typeface="Times New Roman"/>
                <a:ea typeface="Calibri"/>
                <a:cs typeface="Times New Roman"/>
              </a:rPr>
              <a:t>Other Income 						</a:t>
            </a:r>
            <a:r>
              <a:rPr lang="en-US" sz="1200" u="heavy" dirty="0">
                <a:latin typeface="Times New Roman"/>
                <a:ea typeface="Calibri"/>
                <a:cs typeface="Times New Roman"/>
              </a:rPr>
              <a:t>          294</a:t>
            </a:r>
            <a:endParaRPr lang="en-US" sz="1200" dirty="0">
              <a:ea typeface="Calibri"/>
              <a:cs typeface="Times New Roman"/>
            </a:endParaRPr>
          </a:p>
          <a:p>
            <a:pPr marL="137160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latin typeface="Times New Roman"/>
                <a:ea typeface="Calibri"/>
                <a:cs typeface="Times New Roman"/>
              </a:rPr>
              <a:t>TOTAL </a:t>
            </a:r>
            <a:r>
              <a:rPr lang="en-US" sz="1200" dirty="0">
                <a:latin typeface="Times New Roman"/>
                <a:ea typeface="Calibri"/>
                <a:cs typeface="Times New Roman"/>
              </a:rPr>
              <a:t>REVENUE	</a:t>
            </a:r>
            <a:r>
              <a:rPr lang="en-US" sz="1200" dirty="0" smtClean="0">
                <a:latin typeface="Times New Roman"/>
                <a:ea typeface="Calibri"/>
                <a:cs typeface="Times New Roman"/>
              </a:rPr>
              <a:t>		</a:t>
            </a:r>
            <a:r>
              <a:rPr lang="en-US" sz="1200" u="heavy" dirty="0" smtClean="0">
                <a:latin typeface="Times New Roman"/>
                <a:ea typeface="Calibri"/>
                <a:cs typeface="Times New Roman"/>
              </a:rPr>
              <a:t>   </a:t>
            </a:r>
            <a:r>
              <a:rPr lang="en-US" sz="1200" u="heavy" dirty="0">
                <a:latin typeface="Times New Roman"/>
                <a:ea typeface="Calibri"/>
                <a:cs typeface="Times New Roman"/>
              </a:rPr>
              <a:t>359,334</a:t>
            </a:r>
            <a:endParaRPr lang="en-US" sz="1200" dirty="0">
              <a:ea typeface="Calibri"/>
              <a:cs typeface="Times New Roman"/>
            </a:endParaRPr>
          </a:p>
          <a:p>
            <a:pPr marL="137160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Times New Roman"/>
                <a:ea typeface="Calibri"/>
                <a:cs typeface="Times New Roman"/>
              </a:rPr>
              <a:t> </a:t>
            </a:r>
            <a:endParaRPr lang="en-US" sz="1200" dirty="0">
              <a:ea typeface="Calibri"/>
              <a:cs typeface="Times New Roman"/>
            </a:endParaRPr>
          </a:p>
          <a:p>
            <a:pPr marL="91440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u="sng" dirty="0">
                <a:latin typeface="Times New Roman"/>
                <a:ea typeface="Calibri"/>
                <a:cs typeface="Times New Roman"/>
              </a:rPr>
              <a:t>EXPENSES</a:t>
            </a:r>
            <a:endParaRPr lang="en-US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200" dirty="0">
                <a:latin typeface="Times New Roman"/>
                <a:ea typeface="Calibri"/>
                <a:cs typeface="Times New Roman"/>
              </a:rPr>
              <a:t>Program 						   282,026</a:t>
            </a:r>
            <a:endParaRPr lang="en-US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200" dirty="0">
                <a:latin typeface="Times New Roman"/>
                <a:ea typeface="Calibri"/>
                <a:cs typeface="Times New Roman"/>
              </a:rPr>
              <a:t>General and Administrative 				</a:t>
            </a:r>
            <a:r>
              <a:rPr lang="en-US" sz="1200" dirty="0" smtClean="0">
                <a:latin typeface="Times New Roman"/>
                <a:ea typeface="Calibri"/>
                <a:cs typeface="Times New Roman"/>
              </a:rPr>
              <a:t>	     </a:t>
            </a:r>
            <a:r>
              <a:rPr lang="en-US" sz="1200" dirty="0">
                <a:latin typeface="Times New Roman"/>
                <a:ea typeface="Calibri"/>
                <a:cs typeface="Times New Roman"/>
              </a:rPr>
              <a:t>50,716</a:t>
            </a:r>
            <a:endParaRPr lang="en-US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200" dirty="0">
                <a:latin typeface="Times New Roman"/>
                <a:ea typeface="Calibri"/>
                <a:cs typeface="Times New Roman"/>
              </a:rPr>
              <a:t>Fundraising 						     15,155</a:t>
            </a:r>
            <a:endParaRPr lang="en-US" sz="1200" dirty="0">
              <a:ea typeface="Calibri"/>
              <a:cs typeface="Times New Roman"/>
            </a:endParaRPr>
          </a:p>
          <a:p>
            <a:pPr marL="137160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Times New Roman"/>
                <a:ea typeface="Calibri"/>
                <a:cs typeface="Times New Roman"/>
              </a:rPr>
              <a:t>TOTAL EXPENSES </a:t>
            </a:r>
            <a:r>
              <a:rPr lang="en-US" sz="1200" dirty="0" smtClean="0">
                <a:latin typeface="Times New Roman"/>
                <a:ea typeface="Calibri"/>
                <a:cs typeface="Times New Roman"/>
              </a:rPr>
              <a:t>		</a:t>
            </a:r>
            <a:r>
              <a:rPr lang="en-US" sz="1200" dirty="0">
                <a:latin typeface="Times New Roman"/>
                <a:ea typeface="Calibri"/>
                <a:cs typeface="Times New Roman"/>
              </a:rPr>
              <a:t>	</a:t>
            </a:r>
            <a:r>
              <a:rPr lang="en-US" sz="1200" u="heavy" dirty="0">
                <a:latin typeface="Times New Roman"/>
                <a:ea typeface="Calibri"/>
                <a:cs typeface="Times New Roman"/>
              </a:rPr>
              <a:t>   347,897</a:t>
            </a:r>
            <a:endParaRPr lang="en-US" sz="1200" dirty="0">
              <a:ea typeface="Calibri"/>
              <a:cs typeface="Times New Roman"/>
            </a:endParaRPr>
          </a:p>
          <a:p>
            <a:pPr marL="137160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Times New Roman"/>
                <a:ea typeface="Calibri"/>
                <a:cs typeface="Times New Roman"/>
              </a:rPr>
              <a:t> </a:t>
            </a:r>
            <a:endParaRPr lang="en-US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200" b="1" dirty="0">
                <a:latin typeface="Times New Roman"/>
                <a:ea typeface="Calibri"/>
                <a:cs typeface="Times New Roman"/>
              </a:rPr>
              <a:t>CHANGE IN NET ASSETS 	</a:t>
            </a:r>
            <a:r>
              <a:rPr lang="en-US" sz="1200" dirty="0">
                <a:latin typeface="Times New Roman"/>
                <a:ea typeface="Calibri"/>
                <a:cs typeface="Times New Roman"/>
              </a:rPr>
              <a:t>			     11,437</a:t>
            </a:r>
            <a:endParaRPr lang="en-US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200" b="1" dirty="0">
                <a:latin typeface="Times New Roman"/>
                <a:ea typeface="Calibri"/>
                <a:cs typeface="Times New Roman"/>
              </a:rPr>
              <a:t>NET ASSETS - BEGINNING OF YEAR</a:t>
            </a:r>
            <a:r>
              <a:rPr lang="en-US" sz="1200" dirty="0">
                <a:latin typeface="Times New Roman"/>
                <a:ea typeface="Calibri"/>
                <a:cs typeface="Times New Roman"/>
              </a:rPr>
              <a:t>	</a:t>
            </a:r>
            <a:r>
              <a:rPr lang="en-US" sz="1200" dirty="0" smtClean="0">
                <a:latin typeface="Times New Roman"/>
                <a:ea typeface="Calibri"/>
                <a:cs typeface="Times New Roman"/>
              </a:rPr>
              <a:t>		</a:t>
            </a:r>
            <a:r>
              <a:rPr lang="en-US" sz="1200" dirty="0">
                <a:latin typeface="Times New Roman"/>
                <a:ea typeface="Calibri"/>
                <a:cs typeface="Times New Roman"/>
              </a:rPr>
              <a:t>	</a:t>
            </a:r>
            <a:r>
              <a:rPr lang="en-US" sz="1200" u="heavy" dirty="0">
                <a:latin typeface="Times New Roman"/>
                <a:ea typeface="Calibri"/>
                <a:cs typeface="Times New Roman"/>
              </a:rPr>
              <a:t>   172,909</a:t>
            </a:r>
            <a:endParaRPr lang="en-US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200" b="1" dirty="0">
                <a:latin typeface="Times New Roman"/>
                <a:ea typeface="Calibri"/>
                <a:cs typeface="Times New Roman"/>
              </a:rPr>
              <a:t>NET ASSETS - END OF YEAR 	</a:t>
            </a:r>
            <a:r>
              <a:rPr lang="en-US" sz="1200" dirty="0">
                <a:latin typeface="Times New Roman"/>
                <a:ea typeface="Calibri"/>
                <a:cs typeface="Times New Roman"/>
              </a:rPr>
              <a:t>	</a:t>
            </a:r>
            <a:r>
              <a:rPr lang="en-US" sz="1200" dirty="0" smtClean="0">
                <a:latin typeface="Times New Roman"/>
                <a:ea typeface="Calibri"/>
                <a:cs typeface="Times New Roman"/>
              </a:rPr>
              <a:t>	</a:t>
            </a:r>
            <a:r>
              <a:rPr lang="en-US" sz="1200" dirty="0">
                <a:latin typeface="Times New Roman"/>
                <a:ea typeface="Calibri"/>
                <a:cs typeface="Times New Roman"/>
              </a:rPr>
              <a:t>	</a:t>
            </a:r>
            <a:r>
              <a:rPr lang="en-US" sz="1200" u="dbl" dirty="0">
                <a:latin typeface="Times New Roman"/>
                <a:ea typeface="Calibri"/>
                <a:cs typeface="Times New Roman"/>
              </a:rPr>
              <a:t> $ </a:t>
            </a:r>
            <a:r>
              <a:rPr lang="en-US" sz="1200" u="dbl" dirty="0" smtClean="0">
                <a:latin typeface="Times New Roman"/>
                <a:ea typeface="Calibri"/>
                <a:cs typeface="Times New Roman"/>
              </a:rPr>
              <a:t>184,346</a:t>
            </a:r>
            <a:endParaRPr lang="en-US" sz="1200" dirty="0"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3531" y="1371600"/>
            <a:ext cx="68640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Fiscal </a:t>
            </a:r>
            <a:r>
              <a:rPr lang="en-US" sz="1400" b="1" dirty="0"/>
              <a:t>Year October 2010 – September 2011 </a:t>
            </a:r>
            <a:endParaRPr lang="en-US" sz="1400" b="1" dirty="0" smtClean="0"/>
          </a:p>
          <a:p>
            <a:pPr algn="ctr"/>
            <a:r>
              <a:rPr lang="en-US" sz="1400" dirty="0" smtClean="0"/>
              <a:t>Statement of Revenues, Expenses, and Other Changes in Net Assets</a:t>
            </a:r>
          </a:p>
          <a:p>
            <a:pPr algn="ctr"/>
            <a:r>
              <a:rPr lang="en-US" sz="1400" dirty="0" smtClean="0"/>
              <a:t>Modified Cash Basis (Taken from Accountant’s Review)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523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68362"/>
          </a:xfrm>
        </p:spPr>
        <p:txBody>
          <a:bodyPr/>
          <a:lstStyle/>
          <a:p>
            <a:r>
              <a:rPr lang="en-US" dirty="0"/>
              <a:t>Profit and Loss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620000" cy="5181600"/>
          </a:xfrm>
        </p:spPr>
        <p:txBody>
          <a:bodyPr/>
          <a:lstStyle/>
          <a:p>
            <a:pPr marL="114300" indent="0" algn="ctr">
              <a:buNone/>
            </a:pPr>
            <a:r>
              <a:rPr lang="en-US" dirty="0" smtClean="0"/>
              <a:t>Income: Oct 31</a:t>
            </a:r>
            <a:r>
              <a:rPr lang="en-US" baseline="30000" dirty="0" smtClean="0"/>
              <a:t>st</a:t>
            </a:r>
            <a:r>
              <a:rPr lang="en-US" dirty="0" smtClean="0"/>
              <a:t>, 2011 – May 31</a:t>
            </a:r>
            <a:r>
              <a:rPr lang="en-US" baseline="30000" dirty="0" smtClean="0"/>
              <a:t>st</a:t>
            </a:r>
            <a:r>
              <a:rPr lang="en-US" dirty="0" smtClean="0"/>
              <a:t>, 2012 (Fiscal Year to Date)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196562"/>
              </p:ext>
            </p:extLst>
          </p:nvPr>
        </p:nvGraphicFramePr>
        <p:xfrm>
          <a:off x="533398" y="1752600"/>
          <a:ext cx="7391401" cy="44957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032"/>
                <a:gridCol w="100418"/>
                <a:gridCol w="121718"/>
                <a:gridCol w="194751"/>
                <a:gridCol w="194751"/>
                <a:gridCol w="194751"/>
                <a:gridCol w="1482781"/>
                <a:gridCol w="685800"/>
                <a:gridCol w="609600"/>
                <a:gridCol w="533400"/>
                <a:gridCol w="533400"/>
                <a:gridCol w="457200"/>
                <a:gridCol w="533400"/>
                <a:gridCol w="533400"/>
                <a:gridCol w="533400"/>
                <a:gridCol w="609599"/>
              </a:tblGrid>
              <a:tr h="172915"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Oct 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Nov 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Dec 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Jan 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Feb 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 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Apr 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May 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Ordinary Income/Expense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Income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40000 · ABC/M Income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40200 · ABC/M Registration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12,225.00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5,510.00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9,085.00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26,820.00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Total 40000 · ABC/M Income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12,225.00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5,510.00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9,085.00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26,820.00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42000 · Contribution Income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42100 · Groups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4,982.07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3,435.97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2,194.76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3,776.26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3,077.22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4,682.17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3,803.64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2,864.11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28,816.20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42200 · Individuals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1,488.16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16,822.10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1,668.00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1,213.94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615.95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670.65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601.39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1,058.41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24,138.60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</a:rPr>
                        <a:t>42300 · Intergroups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6,850.55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1,881.00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3,573.66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2,432.36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2,658.82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472.86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2,676.78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2,239.64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22,785.67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 dirty="0">
                          <a:effectLst/>
                        </a:rPr>
                        <a:t>Total 42000 · Contribution Income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13,320.78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22,139.07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7,436.42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7,422.56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6,351.99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5,825.68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7,081.81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6,162.16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75,740.47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</a:rPr>
                        <a:t>49000 · Sales Income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16,872.49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11,610.08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14,316.22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17,073.29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17,377.09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15,307.22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21,431.11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8,999.26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122,986.76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</a:rPr>
                        <a:t>49100 · Shipping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2,332.91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2,067.45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2,237.22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1,803.86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2,317.62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2,524.52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2,037.62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1,444.20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16,765.40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</a:rPr>
                        <a:t>49110 · Subsidies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-42.89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-40.89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</a:rPr>
                        <a:t>49901 · Uncategorized Income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-294.40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0.00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-294.40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</a:rPr>
                        <a:t>49902 · Dues, Fees, Licenses,Royalties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411.00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421.00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</a:rPr>
                        <a:t>Total Income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32,188.89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35,816.60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23,989.86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26,301.71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26,457.70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35,882.42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36,060.54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25,700.62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242,398.34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</a:rPr>
                        <a:t>Cost of Goods Sold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</a:rPr>
                        <a:t>50000 · Cost of Goods Sold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</a:rPr>
                        <a:t>50900 · Shipping Expense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2,012.13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1,304.59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1,718.93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1,468.16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1,862.63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2,186.33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1,585.48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1,561.74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13,699.99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</a:rPr>
                        <a:t>50950 · Shipping - For resent orders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27.68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5.10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32.78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</a:rPr>
                        <a:t>70000 · Inventory adjustment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-20.23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-43.73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0.00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47.56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31.19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114.17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17.72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385.38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532.06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</a:rPr>
                        <a:t>50000 · Cost of Goods Sold - Other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2,575.62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1,599.43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2,099.92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2,440.42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2,548.86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2,224.00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3,078.59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1,363.99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17,930.83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</a:rPr>
                        <a:t>Total 50000 · Cost of Goods Sold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4,567.52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2,860.29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3,846.53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3,956.14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4,442.68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4,524.50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4,686.89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3,311.11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32,195.66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</a:rPr>
                        <a:t>Total COGS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4,567.52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2,860.29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3,846.53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3,956.14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4,442.68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4,524.50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4,686.89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3,311.11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32,195.66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2915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00" b="1" u="none" strike="noStrike">
                          <a:effectLst/>
                        </a:rPr>
                        <a:t>Income before Regular Expenses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27,621.37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32,956.31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20,143.33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22,345.57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22,015.02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31,357.92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31,373.65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>
                          <a:effectLst/>
                        </a:rPr>
                        <a:t>22,389.51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u="none" strike="noStrike" dirty="0">
                          <a:effectLst/>
                        </a:rPr>
                        <a:t>210,202.68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393" marR="8393" marT="8393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833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7800" y="106680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Expenses: Oct 31st, 2011 – May 31st, 2012 (Fiscal Year to Date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138181"/>
              </p:ext>
            </p:extLst>
          </p:nvPr>
        </p:nvGraphicFramePr>
        <p:xfrm>
          <a:off x="1402956" y="1752600"/>
          <a:ext cx="6286501" cy="4800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192"/>
                <a:gridCol w="85513"/>
                <a:gridCol w="103652"/>
                <a:gridCol w="163252"/>
                <a:gridCol w="163252"/>
                <a:gridCol w="163252"/>
                <a:gridCol w="1648068"/>
                <a:gridCol w="427565"/>
                <a:gridCol w="427565"/>
                <a:gridCol w="427565"/>
                <a:gridCol w="427565"/>
                <a:gridCol w="427565"/>
                <a:gridCol w="427565"/>
                <a:gridCol w="427565"/>
                <a:gridCol w="427565"/>
                <a:gridCol w="476800"/>
              </a:tblGrid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Expense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Oct 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Nov 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Dec 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Jan 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Feb 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 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Apr 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May 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60000 · BOT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60100 · BOT Accommodation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296.61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1,122.24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1,492.29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1,737.70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676.73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5,325.57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60200 · BOT Other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94.00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35.67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329.67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60400 · BOT Travel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1,253.55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282.32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960.27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225.12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255.83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987.05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1,231.86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340.27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5,536.27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Total 60000 · BOT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1,550.16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1,404.56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2,452.56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225.12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349.83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1,187.05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2,969.56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1,052.67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11,191.51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61000 · BOT ABC/M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61300 · BOT ABC/M Travel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1,652.10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500.20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2,152.30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Total 61000 · BOT ABC/M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1,652.10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500.20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2,152.30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62000 · ABC/M Conference Expenses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62210 · ABC/M FWS Paid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1,042.40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1,042.40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62400 · Conference Committee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62411 · The Journal (CJC)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59.84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5.10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64.94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62414 · Prison Outreach (CPOC)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13.94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13.33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35.95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15.49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78.71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Total 62400 · Conference Committee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73.78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13.33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35.95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5.10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15.49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143.65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Total 62000 · ABC/M Conference Expenses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73.78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13.33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35.95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1,042.40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5.10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15.49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1,186.05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62100* · Contract Services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62110* · Accounting Fees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75.00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7,885.00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7,960.00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63300 · Webmaster Services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1,200.00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1,200.00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1,200.00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1,200.00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1,200.00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1,200.00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2,400.00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1,200.00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10,800.00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63400 · Contract Services - Labor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3,927.00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4,475.35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5,081.85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989.25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8,818.62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7,012.07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5,786.13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6,684.25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42,774.52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63500 · Contract Services - Other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2,182.50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2,633.20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1,702.50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2,175.42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2,895.45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1,904.00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1,899.00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1,852.50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17,244.57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Total 62100* · Contract Services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7,384.50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8,308.55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7,984.35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12,249.67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12,914.07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10,116.07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10,085.13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9,736.75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78,779.09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62800 · Facilities and Equipment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62870 · Property Insurance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58.00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58.00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64200 · Rent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2,805.72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2,805.72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2,805.72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2,825.72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2,805.72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2,805.72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2,962.72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2,284.24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22,101.28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64300 · Telephone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247.57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222.68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259.19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279.66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569.81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14.67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270.99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1,864.57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64400 · FWS Website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35.00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459.40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35.00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35.00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35.00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228.60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65.00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35.00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928.00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Total 62800 · Facilities and Equipment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3,146.29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3,265.12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3,063.40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3,119.91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3,120.38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3,604.13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3,042.39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2,590.23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24,951.85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793" marR="7793" marT="7793" marB="0" anchor="b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7620000" cy="8683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Profit and Loss Reports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74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1092997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Expenses : Oct </a:t>
            </a:r>
            <a:r>
              <a:rPr lang="en-US" dirty="0"/>
              <a:t>31st, 2011 – May 31st, 2012 (</a:t>
            </a:r>
            <a:r>
              <a:rPr lang="en-US" dirty="0" smtClean="0"/>
              <a:t>FYD - cont.)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367133"/>
              </p:ext>
            </p:extLst>
          </p:nvPr>
        </p:nvGraphicFramePr>
        <p:xfrm>
          <a:off x="533400" y="1447800"/>
          <a:ext cx="7467600" cy="44955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845"/>
                <a:gridCol w="101537"/>
                <a:gridCol w="123076"/>
                <a:gridCol w="196920"/>
                <a:gridCol w="193844"/>
                <a:gridCol w="193844"/>
                <a:gridCol w="1956899"/>
                <a:gridCol w="507686"/>
                <a:gridCol w="507686"/>
                <a:gridCol w="507686"/>
                <a:gridCol w="507686"/>
                <a:gridCol w="507686"/>
                <a:gridCol w="507686"/>
                <a:gridCol w="507686"/>
                <a:gridCol w="507686"/>
                <a:gridCol w="566147"/>
              </a:tblGrid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Oct 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Nov 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Dec 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Jan 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Feb 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 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Apr 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May 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65000 · General Office Expense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65100 · Bank Charges/Fees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2.50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3.39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0.00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37.75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43.64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65200 · Vendor Fees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714.86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694.45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715.44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1,113.92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468.36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690.93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996.34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796.35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6,190.65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65300 · Dues, Fees and Licenses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125.00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225.00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65400 · Federal and State Tax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968.85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968.85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65500 · Insurance - Liabilility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700.00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1,026.00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1,726.00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Total 65000 · General Office Expense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1,686.21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697.84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715.44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1,113.92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1,331.11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1,716.93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1,096.34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796.35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9,154.14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65000* · Operations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65670 · Office Supplies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137.72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482.90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88.02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271.49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369.52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138.02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25.42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225.24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1,738.33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65030 · Printing and Copying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922.73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1,128.00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807.71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2,858.44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66100 · Computer Supplies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627.60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627.60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66300 · Miscellaneous Expenses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75.00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75.00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66500 · Packaging and Supplies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303.17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73.27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144.72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521.16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66600 · Postage, Mail Services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101.35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40.70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96.76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379.72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120.39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435.34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217.00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238.74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1,630.00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66800 · Journal Printing &amp; Mailing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628.74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28.27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880.24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16.15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906.99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0.00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1,111.70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3,572.09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66900 · Translation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338.69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756.91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1,095.60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Total 65000* · Operations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1,170.98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1,446.33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288.05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1,604.72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506.06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2,947.04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999.33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3,155.71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12,118.22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66901 · Reconciliation Discrepancies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0.07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Total Expense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15,011.92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15,135.80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14,503.80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18,313.34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19,909.50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21,113.82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18,197.85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17,347.20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139,533.23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Net Ordinary Income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12,609.45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17,820.51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5,639.53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4,032.23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2,105.52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10,244.10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13,175.80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5,042.31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70,669.45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Net Income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12,609.45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17,820.51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5,639.53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4,032.23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2,105.52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10,244.10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13,175.80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5,042.31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70,669.45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46" marR="9446" marT="9446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7620000" cy="8683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Profit and Loss Reports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470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Profit and Loss Reports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04800" y="1535113"/>
            <a:ext cx="3657600" cy="639762"/>
          </a:xfrm>
        </p:spPr>
        <p:txBody>
          <a:bodyPr/>
          <a:lstStyle/>
          <a:p>
            <a:r>
              <a:rPr lang="en-US" dirty="0" smtClean="0"/>
              <a:t>Contribution Totals for 10-11 FY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191000" y="1371600"/>
            <a:ext cx="3886200" cy="1066800"/>
          </a:xfrm>
        </p:spPr>
        <p:txBody>
          <a:bodyPr/>
          <a:lstStyle/>
          <a:p>
            <a:r>
              <a:rPr lang="en-US" dirty="0" smtClean="0"/>
              <a:t>Contribution </a:t>
            </a:r>
            <a:r>
              <a:rPr lang="en-US" dirty="0"/>
              <a:t>Totals YTD/Last ABM Comparison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097057616"/>
              </p:ext>
            </p:extLst>
          </p:nvPr>
        </p:nvGraphicFramePr>
        <p:xfrm>
          <a:off x="4038600" y="2971800"/>
          <a:ext cx="3886200" cy="3154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09182767"/>
              </p:ext>
            </p:extLst>
          </p:nvPr>
        </p:nvGraphicFramePr>
        <p:xfrm>
          <a:off x="457200" y="2133600"/>
          <a:ext cx="3352800" cy="3992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6562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and Loss Reports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1"/>
            <a:ext cx="2971800" cy="685800"/>
          </a:xfrm>
        </p:spPr>
        <p:txBody>
          <a:bodyPr/>
          <a:lstStyle/>
          <a:p>
            <a:r>
              <a:rPr lang="en-US" dirty="0"/>
              <a:t>Sales </a:t>
            </a:r>
            <a:r>
              <a:rPr lang="en-US" dirty="0" smtClean="0"/>
              <a:t>vs. </a:t>
            </a:r>
            <a:r>
              <a:rPr lang="en-US" dirty="0"/>
              <a:t>Cost of Goods Last </a:t>
            </a:r>
            <a:r>
              <a:rPr lang="en-US" dirty="0" smtClean="0"/>
              <a:t>Fiscal Year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371601"/>
            <a:ext cx="3657600" cy="685800"/>
          </a:xfrm>
        </p:spPr>
        <p:txBody>
          <a:bodyPr/>
          <a:lstStyle/>
          <a:p>
            <a:r>
              <a:rPr lang="en-US" dirty="0"/>
              <a:t>Sales </a:t>
            </a:r>
            <a:r>
              <a:rPr lang="en-US" dirty="0" smtClean="0"/>
              <a:t>vs. </a:t>
            </a:r>
            <a:r>
              <a:rPr lang="en-US" dirty="0"/>
              <a:t>Cost of Goods </a:t>
            </a:r>
            <a:r>
              <a:rPr lang="en-US" dirty="0" smtClean="0"/>
              <a:t>YTD/Last ABM Comparison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09600" y="6096000"/>
            <a:ext cx="6934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* Includes an </a:t>
            </a:r>
            <a:r>
              <a:rPr lang="en-US" sz="900" dirty="0"/>
              <a:t>Inventory adjustment of  $</a:t>
            </a:r>
            <a:r>
              <a:rPr lang="en-US" sz="900" dirty="0" smtClean="0"/>
              <a:t>15,147.17 due to  inaccurate counts predating 2010 termination of staff</a:t>
            </a:r>
          </a:p>
          <a:p>
            <a:r>
              <a:rPr lang="en-US" sz="900" dirty="0" smtClean="0"/>
              <a:t> </a:t>
            </a:r>
            <a:endParaRPr lang="en-US" sz="900" dirty="0"/>
          </a:p>
          <a:p>
            <a:r>
              <a:rPr lang="en-US" sz="900" dirty="0" smtClean="0"/>
              <a:t>** Includes and additional Inventory adjustment </a:t>
            </a:r>
            <a:r>
              <a:rPr lang="en-US" sz="900" smtClean="0"/>
              <a:t>of $532.06</a:t>
            </a:r>
            <a:endParaRPr lang="en-US" sz="9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438691871"/>
              </p:ext>
            </p:extLst>
          </p:nvPr>
        </p:nvGraphicFramePr>
        <p:xfrm>
          <a:off x="3962400" y="2985470"/>
          <a:ext cx="4191000" cy="3078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94396954"/>
              </p:ext>
            </p:extLst>
          </p:nvPr>
        </p:nvGraphicFramePr>
        <p:xfrm>
          <a:off x="450119" y="1828801"/>
          <a:ext cx="3657600" cy="4243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0826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and Loss Reports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Income </a:t>
            </a:r>
            <a:r>
              <a:rPr lang="en-US" dirty="0" smtClean="0"/>
              <a:t>vs. </a:t>
            </a:r>
            <a:r>
              <a:rPr lang="en-US" dirty="0"/>
              <a:t>Expense Last </a:t>
            </a:r>
            <a:r>
              <a:rPr lang="en-US" dirty="0" smtClean="0"/>
              <a:t>Fiscal Year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Income </a:t>
            </a:r>
            <a:r>
              <a:rPr lang="en-US" dirty="0" smtClean="0"/>
              <a:t>vs. </a:t>
            </a:r>
            <a:r>
              <a:rPr lang="en-US" dirty="0"/>
              <a:t>Expense Comparison YTD/Last ABM </a:t>
            </a:r>
            <a:r>
              <a:rPr lang="en-US" dirty="0" smtClean="0"/>
              <a:t>Comparison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991055847"/>
              </p:ext>
            </p:extLst>
          </p:nvPr>
        </p:nvGraphicFramePr>
        <p:xfrm>
          <a:off x="3962400" y="2590800"/>
          <a:ext cx="4267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84369385"/>
              </p:ext>
            </p:extLst>
          </p:nvPr>
        </p:nvGraphicFramePr>
        <p:xfrm>
          <a:off x="304800" y="1981200"/>
          <a:ext cx="3733800" cy="4144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51719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/>
          <a:lstStyle/>
          <a:p>
            <a:r>
              <a:rPr lang="en-US" b="1" dirty="0" smtClean="0"/>
              <a:t>Fellowship-Wide Services (F.W.S.)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Responsible for publishing literature approved by Conference.</a:t>
            </a:r>
          </a:p>
          <a:p>
            <a:pPr lvl="1"/>
            <a:r>
              <a:rPr lang="en-US" dirty="0" smtClean="0"/>
              <a:t>Fulfills orders for literature, chips and etc.</a:t>
            </a:r>
          </a:p>
          <a:p>
            <a:pPr lvl="1"/>
            <a:r>
              <a:rPr lang="en-US" dirty="0" smtClean="0"/>
              <a:t>Maintains </a:t>
            </a:r>
            <a:r>
              <a:rPr lang="en-US" dirty="0" smtClean="0">
                <a:hlinkClick r:id="rId2"/>
              </a:rPr>
              <a:t>www.slaafws.org</a:t>
            </a:r>
            <a:r>
              <a:rPr lang="en-US" dirty="0" smtClean="0"/>
              <a:t> Website, helps publish </a:t>
            </a:r>
            <a:r>
              <a:rPr lang="en-US" i="1" dirty="0" smtClean="0"/>
              <a:t>F.W.S. Newsletter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Answers calls/media inquiries on sex and love addiction.</a:t>
            </a:r>
          </a:p>
          <a:p>
            <a:pPr lvl="1"/>
            <a:r>
              <a:rPr lang="en-US" dirty="0" smtClean="0"/>
              <a:t>Involved in arranging International Recovery Conventions.</a:t>
            </a:r>
          </a:p>
          <a:p>
            <a:pPr lvl="1"/>
            <a:r>
              <a:rPr lang="en-US" dirty="0" smtClean="0"/>
              <a:t>Arranges the Annual Business Conference/Meeting</a:t>
            </a:r>
            <a:r>
              <a:rPr lang="en-US" dirty="0"/>
              <a:t>.</a:t>
            </a:r>
            <a:endParaRPr lang="en-US" dirty="0" smtClean="0"/>
          </a:p>
          <a:p>
            <a:pPr lvl="1"/>
            <a:r>
              <a:rPr lang="en-US" dirty="0" smtClean="0"/>
              <a:t>Protects the copyrights of S.L.A.A. </a:t>
            </a:r>
            <a:r>
              <a:rPr lang="en-US" dirty="0"/>
              <a:t>l</a:t>
            </a:r>
            <a:r>
              <a:rPr lang="en-US" dirty="0" smtClean="0"/>
              <a:t>iterature, trademarks of S.L.A.A. logos.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810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2012-13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Will be prepared </a:t>
            </a:r>
            <a:r>
              <a:rPr lang="en-US" dirty="0"/>
              <a:t>i</a:t>
            </a:r>
            <a:r>
              <a:rPr lang="en-US" dirty="0" smtClean="0"/>
              <a:t>n August/September based upon 2011-12 expenses.</a:t>
            </a:r>
          </a:p>
          <a:p>
            <a:pPr lvl="1"/>
            <a:r>
              <a:rPr lang="en-US" dirty="0" smtClean="0"/>
              <a:t>Copy of 2011-12 Budget in Binder with BFOC Report.</a:t>
            </a:r>
          </a:p>
          <a:p>
            <a:endParaRPr lang="en-US" dirty="0"/>
          </a:p>
          <a:p>
            <a:r>
              <a:rPr lang="en-US" dirty="0" smtClean="0"/>
              <a:t>Possible outlays next year, depending on funds/BOT decisions:</a:t>
            </a:r>
          </a:p>
          <a:p>
            <a:pPr lvl="1"/>
            <a:r>
              <a:rPr lang="en-US" dirty="0" smtClean="0"/>
              <a:t>Hiring </a:t>
            </a:r>
            <a:r>
              <a:rPr lang="en-US" dirty="0"/>
              <a:t>of a General Manager or other employed supervisor.</a:t>
            </a:r>
          </a:p>
          <a:p>
            <a:pPr lvl="1"/>
            <a:r>
              <a:rPr lang="en-US" dirty="0"/>
              <a:t>Preparation and publication of the </a:t>
            </a:r>
            <a:r>
              <a:rPr lang="en-US" u="sng" dirty="0"/>
              <a:t>Basic Text </a:t>
            </a:r>
            <a:r>
              <a:rPr lang="en-US" dirty="0"/>
              <a:t> as an e-book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Funding of professional writer for 12X12. </a:t>
            </a:r>
          </a:p>
        </p:txBody>
      </p:sp>
    </p:spTree>
    <p:extLst>
      <p:ext uri="{BB962C8B-B14F-4D97-AF65-F5344CB8AC3E}">
        <p14:creationId xmlns:p14="http://schemas.microsoft.com/office/powerpoint/2010/main" val="25597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029200"/>
          </a:xfrm>
        </p:spPr>
        <p:txBody>
          <a:bodyPr/>
          <a:lstStyle/>
          <a:p>
            <a:r>
              <a:rPr lang="en-US" b="1" dirty="0" smtClean="0"/>
              <a:t>F.W.S. Financial Operations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F.W.S. </a:t>
            </a:r>
            <a:r>
              <a:rPr lang="en-US" dirty="0" smtClean="0"/>
              <a:t>managed </a:t>
            </a:r>
            <a:r>
              <a:rPr lang="en-US" dirty="0" smtClean="0"/>
              <a:t>by Board of Trustees</a:t>
            </a:r>
          </a:p>
          <a:p>
            <a:pPr lvl="2"/>
            <a:r>
              <a:rPr lang="en-US" dirty="0" smtClean="0"/>
              <a:t>Board Finance and Operating Committee</a:t>
            </a:r>
          </a:p>
          <a:p>
            <a:pPr lvl="3"/>
            <a:r>
              <a:rPr lang="en-US" dirty="0" smtClean="0"/>
              <a:t>Focuses </a:t>
            </a:r>
            <a:r>
              <a:rPr lang="en-US" dirty="0"/>
              <a:t>on matters of a financial nature or matters which have potential financial implications to </a:t>
            </a:r>
            <a:r>
              <a:rPr lang="en-US" dirty="0" smtClean="0"/>
              <a:t>F.W.S.</a:t>
            </a:r>
          </a:p>
          <a:p>
            <a:pPr lvl="3"/>
            <a:r>
              <a:rPr lang="en-US" dirty="0" smtClean="0"/>
              <a:t>Supervises the Office Supervisor and reviews office operations.</a:t>
            </a:r>
          </a:p>
          <a:p>
            <a:pPr lvl="2"/>
            <a:r>
              <a:rPr lang="en-US" dirty="0" smtClean="0"/>
              <a:t>F.W.S. </a:t>
            </a:r>
            <a:r>
              <a:rPr lang="en-US" dirty="0" smtClean="0"/>
              <a:t>Officers  2011-12</a:t>
            </a:r>
            <a:endParaRPr lang="en-US" dirty="0" smtClean="0"/>
          </a:p>
          <a:p>
            <a:pPr lvl="3"/>
            <a:r>
              <a:rPr lang="en-US" dirty="0" smtClean="0"/>
              <a:t>President – Tom F. (Board Chair)</a:t>
            </a:r>
          </a:p>
          <a:p>
            <a:pPr lvl="3"/>
            <a:r>
              <a:rPr lang="en-US" dirty="0" smtClean="0"/>
              <a:t>Clerk – Rita H. (Office Supervisor)</a:t>
            </a:r>
          </a:p>
          <a:p>
            <a:pPr lvl="3"/>
            <a:r>
              <a:rPr lang="en-US" dirty="0" smtClean="0"/>
              <a:t>Treasurer – Steve B. (BFOC Chair)</a:t>
            </a:r>
          </a:p>
          <a:p>
            <a:pPr lvl="2"/>
            <a:r>
              <a:rPr lang="en-US" dirty="0" smtClean="0"/>
              <a:t>Office Supervisor</a:t>
            </a:r>
          </a:p>
          <a:p>
            <a:pPr lvl="3"/>
            <a:r>
              <a:rPr lang="en-US" dirty="0" smtClean="0"/>
              <a:t>Responsible </a:t>
            </a:r>
            <a:r>
              <a:rPr lang="en-US" dirty="0"/>
              <a:t>for overseeing the day-to-day operation of the F.W.S. </a:t>
            </a:r>
            <a:r>
              <a:rPr lang="en-US" dirty="0" smtClean="0"/>
              <a:t>Office; supervises staff.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55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0292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Fellowship-Wide Services Finances - background</a:t>
            </a:r>
          </a:p>
          <a:p>
            <a:pPr lvl="1"/>
            <a:endParaRPr lang="en-US" dirty="0" smtClean="0"/>
          </a:p>
          <a:p>
            <a:pPr lvl="1"/>
            <a:r>
              <a:rPr lang="en-US" b="1" dirty="0" smtClean="0"/>
              <a:t>Income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Donations (approximately 45%).</a:t>
            </a:r>
          </a:p>
          <a:p>
            <a:pPr lvl="2"/>
            <a:r>
              <a:rPr lang="en-US" dirty="0" smtClean="0"/>
              <a:t>Sales of literature, chips, etc. (approximately 55 %).</a:t>
            </a:r>
          </a:p>
          <a:p>
            <a:pPr lvl="2"/>
            <a:endParaRPr lang="en-US" dirty="0"/>
          </a:p>
          <a:p>
            <a:pPr lvl="1"/>
            <a:r>
              <a:rPr lang="en-US" b="1" dirty="0" smtClean="0"/>
              <a:t>Fiscal Year</a:t>
            </a:r>
          </a:p>
          <a:p>
            <a:pPr lvl="2"/>
            <a:r>
              <a:rPr lang="en-US" dirty="0" smtClean="0"/>
              <a:t>October 1</a:t>
            </a:r>
            <a:r>
              <a:rPr lang="en-US" baseline="30000" dirty="0" smtClean="0"/>
              <a:t>st</a:t>
            </a:r>
            <a:r>
              <a:rPr lang="en-US" dirty="0" smtClean="0"/>
              <a:t> – September 31</a:t>
            </a:r>
            <a:r>
              <a:rPr lang="en-US" baseline="30000" dirty="0" smtClean="0"/>
              <a:t>st</a:t>
            </a:r>
            <a:endParaRPr lang="en-US" dirty="0" smtClean="0"/>
          </a:p>
          <a:p>
            <a:pPr lvl="2"/>
            <a:endParaRPr lang="en-US" dirty="0"/>
          </a:p>
          <a:p>
            <a:pPr lvl="1"/>
            <a:r>
              <a:rPr lang="en-US" b="1" dirty="0" smtClean="0"/>
              <a:t>Financial Reports</a:t>
            </a:r>
          </a:p>
          <a:p>
            <a:pPr lvl="2"/>
            <a:r>
              <a:rPr lang="en-US" b="1" dirty="0" smtClean="0"/>
              <a:t>Balance Sheet </a:t>
            </a:r>
            <a:r>
              <a:rPr lang="en-US" dirty="0" smtClean="0"/>
              <a:t>– a “snapshot” of assets/liabilities on a given date</a:t>
            </a:r>
          </a:p>
          <a:p>
            <a:pPr lvl="3"/>
            <a:r>
              <a:rPr lang="en-US" dirty="0" smtClean="0"/>
              <a:t>Accrual basis</a:t>
            </a:r>
          </a:p>
          <a:p>
            <a:pPr lvl="2"/>
            <a:r>
              <a:rPr lang="en-US" b="1" dirty="0" smtClean="0"/>
              <a:t>Profit and Loss </a:t>
            </a:r>
            <a:r>
              <a:rPr lang="en-US" dirty="0" smtClean="0"/>
              <a:t>– a report of monthly income and expenses for a given period</a:t>
            </a:r>
          </a:p>
          <a:p>
            <a:pPr lvl="3"/>
            <a:r>
              <a:rPr lang="en-US" dirty="0" smtClean="0"/>
              <a:t>Cash Basis</a:t>
            </a:r>
          </a:p>
          <a:p>
            <a:pPr lvl="3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630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State of F.W.S.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029200"/>
          </a:xfrm>
        </p:spPr>
        <p:txBody>
          <a:bodyPr>
            <a:normAutofit/>
          </a:bodyPr>
          <a:lstStyle/>
          <a:p>
            <a:r>
              <a:rPr lang="en-US" b="1" dirty="0"/>
              <a:t>In the past two years</a:t>
            </a:r>
            <a:r>
              <a:rPr lang="en-US" b="1" dirty="0" smtClean="0"/>
              <a:t>:</a:t>
            </a:r>
            <a:endParaRPr lang="en-US" b="1" dirty="0"/>
          </a:p>
          <a:p>
            <a:pPr marL="1120140" lvl="2" indent="-342900">
              <a:buFont typeface="+mj-lt"/>
              <a:buAutoNum type="arabicPeriod"/>
            </a:pPr>
            <a:endParaRPr lang="en-US" dirty="0" smtClean="0"/>
          </a:p>
          <a:p>
            <a:pPr marL="1120140" lvl="2" indent="-342900">
              <a:buFont typeface="+mj-lt"/>
              <a:buAutoNum type="arabicPeriod"/>
            </a:pPr>
            <a:r>
              <a:rPr lang="en-US" dirty="0" smtClean="0"/>
              <a:t>Debt spending eliminated;</a:t>
            </a:r>
          </a:p>
          <a:p>
            <a:pPr marL="1120140" lvl="2" indent="-342900">
              <a:buFont typeface="+mj-lt"/>
              <a:buAutoNum type="arabicPeriod"/>
            </a:pPr>
            <a:r>
              <a:rPr lang="en-US" dirty="0" smtClean="0"/>
              <a:t>Accurate and useful F.W.S. store inventories kept</a:t>
            </a:r>
            <a:r>
              <a:rPr lang="en-US" dirty="0"/>
              <a:t>;</a:t>
            </a:r>
            <a:endParaRPr lang="en-US" dirty="0" smtClean="0"/>
          </a:p>
          <a:p>
            <a:pPr marL="1120140" lvl="2" indent="-342900">
              <a:buFont typeface="+mj-lt"/>
              <a:buAutoNum type="arabicPeriod"/>
            </a:pPr>
            <a:r>
              <a:rPr lang="en-US" dirty="0" smtClean="0"/>
              <a:t>Financial </a:t>
            </a:r>
            <a:r>
              <a:rPr lang="en-US" dirty="0"/>
              <a:t>reports with verifiable details reviewed m</a:t>
            </a:r>
            <a:r>
              <a:rPr lang="en-US" dirty="0" smtClean="0"/>
              <a:t>onthly by BFOC;</a:t>
            </a:r>
          </a:p>
          <a:p>
            <a:pPr marL="1120140" lvl="2" indent="-342900">
              <a:buFont typeface="+mj-lt"/>
              <a:buAutoNum type="arabicPeriod"/>
            </a:pPr>
            <a:r>
              <a:rPr lang="en-US" dirty="0" smtClean="0"/>
              <a:t>Expenses reduced significantly;</a:t>
            </a:r>
          </a:p>
          <a:p>
            <a:pPr marL="1120140" lvl="2" indent="-342900">
              <a:buFont typeface="+mj-lt"/>
              <a:buAutoNum type="arabicPeriod"/>
            </a:pPr>
            <a:r>
              <a:rPr lang="en-US" dirty="0" smtClean="0"/>
              <a:t>Full professional accounting oversight </a:t>
            </a:r>
            <a:r>
              <a:rPr lang="en-US" dirty="0"/>
              <a:t>established </a:t>
            </a:r>
            <a:r>
              <a:rPr lang="en-US" dirty="0" smtClean="0"/>
              <a:t>(</a:t>
            </a:r>
            <a:r>
              <a:rPr lang="en-US" dirty="0"/>
              <a:t>review 2010-11 and audit </a:t>
            </a:r>
            <a:r>
              <a:rPr lang="en-US" dirty="0" smtClean="0"/>
              <a:t>2011-12);</a:t>
            </a:r>
          </a:p>
          <a:p>
            <a:pPr marL="1120140" lvl="2" indent="-342900">
              <a:buFont typeface="+mj-lt"/>
              <a:buAutoNum type="arabicPeriod"/>
            </a:pPr>
            <a:r>
              <a:rPr lang="en-US" dirty="0" smtClean="0"/>
              <a:t>Tax returns and reports filed timely</a:t>
            </a:r>
            <a:r>
              <a:rPr lang="en-US" dirty="0"/>
              <a:t>;</a:t>
            </a:r>
            <a:endParaRPr lang="en-US" dirty="0" smtClean="0"/>
          </a:p>
          <a:p>
            <a:pPr marL="1120140" lvl="2" indent="-342900">
              <a:buFont typeface="+mj-lt"/>
              <a:buAutoNum type="arabicPeriod"/>
            </a:pPr>
            <a:r>
              <a:rPr lang="en-US" dirty="0" smtClean="0"/>
              <a:t>Over $12,000.00 of Prudent Reserve Fund (PRF) payouts authorized by the PRF terms have not been withdrawn;</a:t>
            </a:r>
          </a:p>
          <a:p>
            <a:pPr marL="1120140" lvl="2" indent="-342900">
              <a:buFont typeface="+mj-lt"/>
              <a:buAutoNum type="arabicPeriod"/>
            </a:pPr>
            <a:r>
              <a:rPr lang="en-US" dirty="0" smtClean="0"/>
              <a:t>A repayment of $20,000.00 to the PRF authorized by BOT.</a:t>
            </a:r>
          </a:p>
          <a:p>
            <a:pPr marL="777240" lvl="2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Donations have </a:t>
            </a:r>
            <a:r>
              <a:rPr lang="en-US" b="1" i="1" dirty="0" smtClean="0"/>
              <a:t>NOT</a:t>
            </a:r>
            <a:r>
              <a:rPr lang="en-US" dirty="0" smtClean="0"/>
              <a:t> returned to past levels.</a:t>
            </a:r>
          </a:p>
          <a:p>
            <a:pPr marL="1120140" lvl="2" indent="-342900">
              <a:buFont typeface="+mj-lt"/>
              <a:buAutoNum type="arabicPeriod"/>
            </a:pPr>
            <a:endParaRPr lang="en-US" dirty="0" smtClean="0"/>
          </a:p>
          <a:p>
            <a:pPr marL="1120140" lvl="2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70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 Sheet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383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44562"/>
          </a:xfrm>
        </p:spPr>
        <p:txBody>
          <a:bodyPr/>
          <a:lstStyle/>
          <a:p>
            <a:r>
              <a:rPr lang="en-US" dirty="0"/>
              <a:t>Balance Sheet</a:t>
            </a:r>
          </a:p>
        </p:txBody>
      </p:sp>
      <p:sp>
        <p:nvSpPr>
          <p:cNvPr id="11" name="Content Placeholder 10"/>
          <p:cNvSpPr txBox="1">
            <a:spLocks noGrp="1"/>
          </p:cNvSpPr>
          <p:nvPr>
            <p:ph idx="1"/>
          </p:nvPr>
        </p:nvSpPr>
        <p:spPr>
          <a:xfrm>
            <a:off x="381000" y="1295400"/>
            <a:ext cx="762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0" algn="ctr">
              <a:buNone/>
            </a:pPr>
            <a:r>
              <a:rPr lang="en-US" dirty="0" smtClean="0"/>
              <a:t>Assets – May 31</a:t>
            </a:r>
            <a:r>
              <a:rPr lang="en-US" baseline="30000" dirty="0" smtClean="0"/>
              <a:t>st</a:t>
            </a:r>
            <a:r>
              <a:rPr lang="en-US" dirty="0" smtClean="0"/>
              <a:t>, 2012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843589"/>
              </p:ext>
            </p:extLst>
          </p:nvPr>
        </p:nvGraphicFramePr>
        <p:xfrm>
          <a:off x="2133600" y="1676400"/>
          <a:ext cx="4597400" cy="4648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330200"/>
                <a:gridCol w="6096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</a:rPr>
                        <a:t>ASSETS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Current Assets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Checking/Savings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10000 · BofA ABM/TEF-0426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25,416.83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10100 · BofA Checking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76,528.87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10400 · Vanguard  Prudent Reserve Fund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115,918.42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10900 · Petty Cash-Rita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-28.59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10901 · Petty Cash-Pamela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164.59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</a:rPr>
                        <a:t>Total Checking/Savings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218,000.12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</a:rPr>
                        <a:t>Accounts Receivable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</a:rPr>
                        <a:t>11200 · Accounts Receivable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1,196.87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</a:rPr>
                        <a:t>Total Accounts Receivable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1,196.87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</a:rPr>
                        <a:t>Other Current Assets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</a:rPr>
                        <a:t>12000 · </a:t>
                      </a:r>
                      <a:r>
                        <a:rPr lang="en-US" sz="900" b="1" u="none" strike="noStrike" dirty="0" err="1">
                          <a:effectLst/>
                        </a:rPr>
                        <a:t>Undeposited</a:t>
                      </a:r>
                      <a:r>
                        <a:rPr lang="en-US" sz="900" b="1" u="none" strike="noStrike" dirty="0">
                          <a:effectLst/>
                        </a:rPr>
                        <a:t> Funds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579.10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</a:rPr>
                        <a:t>12100 · Inventory Asset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48,566.84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</a:rPr>
                        <a:t>12200 · Inventory Asset - San Diego, CA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3,603.23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</a:rPr>
                        <a:t>13000 · Prepaid Expenses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227.01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Total Other Current Assets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52,976.18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Total Current Assets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272,173.17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Fixed Assets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15000 · Buildings and Equipment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42,558.99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17100 · Accum Depreciation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 dirty="0">
                          <a:effectLst/>
                        </a:rPr>
                        <a:t>-31,244.00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Total Fixed Assets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 dirty="0">
                          <a:effectLst/>
                        </a:rPr>
                        <a:t>11,314.99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TOTAL ASSETS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 dirty="0">
                          <a:effectLst/>
                        </a:rPr>
                        <a:t>283,488.16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4494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44562"/>
          </a:xfrm>
        </p:spPr>
        <p:txBody>
          <a:bodyPr/>
          <a:lstStyle/>
          <a:p>
            <a:r>
              <a:rPr lang="en-US" dirty="0"/>
              <a:t>Balance Sheet</a:t>
            </a:r>
          </a:p>
        </p:txBody>
      </p:sp>
      <p:sp>
        <p:nvSpPr>
          <p:cNvPr id="11" name="Content Placeholder 10"/>
          <p:cNvSpPr txBox="1">
            <a:spLocks noGrp="1"/>
          </p:cNvSpPr>
          <p:nvPr>
            <p:ph idx="1"/>
          </p:nvPr>
        </p:nvSpPr>
        <p:spPr>
          <a:xfrm>
            <a:off x="381000" y="1295400"/>
            <a:ext cx="762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0" algn="ctr">
              <a:buNone/>
            </a:pPr>
            <a:r>
              <a:rPr lang="en-US" dirty="0" smtClean="0"/>
              <a:t>Liabilities and Equity – May 31</a:t>
            </a:r>
            <a:r>
              <a:rPr lang="en-US" baseline="30000" dirty="0" smtClean="0"/>
              <a:t>st</a:t>
            </a:r>
            <a:r>
              <a:rPr lang="en-US" dirty="0" smtClean="0"/>
              <a:t>, 2012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776499"/>
              </p:ext>
            </p:extLst>
          </p:nvPr>
        </p:nvGraphicFramePr>
        <p:xfrm>
          <a:off x="2209800" y="2133600"/>
          <a:ext cx="4597400" cy="3505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330200"/>
                <a:gridCol w="609600"/>
              </a:tblGrid>
              <a:tr h="2000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</a:rPr>
                        <a:t>LIABILITIES &amp; EQUITY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Liabilities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Current Liabilities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Accounts Payable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20100 · Accounts Payable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2,478.95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Total Accounts Payable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2,478.95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Other Current Liabilities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25000 · Sales Tax Payable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78.14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25010 · Other Payable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</a:rPr>
                        <a:t>Total Other Current Liabilities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78.14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dirty="0">
                          <a:effectLst/>
                        </a:rPr>
                        <a:t>Total Current Liabilities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2,557.09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Total Liabilities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2,557.09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Equity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32000 · Unrestricted Net Assets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194,204.99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33000 · Unrealized Gain/Loss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>
                          <a:effectLst/>
                        </a:rPr>
                        <a:t>18,325.16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Net Income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 dirty="0">
                          <a:effectLst/>
                        </a:rPr>
                        <a:t>68,400.92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Total Equity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 dirty="0">
                          <a:effectLst/>
                        </a:rPr>
                        <a:t>280,931.07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>
                          <a:effectLst/>
                        </a:rPr>
                        <a:t>TOTAL LIABILITIES &amp; EQUITY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u="none" strike="noStrike" dirty="0">
                          <a:effectLst/>
                        </a:rPr>
                        <a:t>283,488.16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719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Assets – Accounts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General Operating Account</a:t>
            </a:r>
          </a:p>
          <a:p>
            <a:pPr lvl="2"/>
            <a:r>
              <a:rPr lang="en-US" dirty="0" smtClean="0"/>
              <a:t>For daily income and expenses </a:t>
            </a:r>
          </a:p>
          <a:p>
            <a:pPr marL="777240" lvl="2" indent="0">
              <a:buNone/>
            </a:pPr>
            <a:endParaRPr lang="en-US" dirty="0"/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ABM Account</a:t>
            </a:r>
          </a:p>
          <a:p>
            <a:pPr lvl="2"/>
            <a:r>
              <a:rPr lang="en-US" dirty="0" smtClean="0"/>
              <a:t>Where all ABM registrations, donations, TEF funds are maintained and used exclusively for ABM expenses (some General funds usually needed to cover ABM expenses).</a:t>
            </a:r>
          </a:p>
          <a:p>
            <a:pPr lvl="2"/>
            <a:r>
              <a:rPr lang="en-US" dirty="0" smtClean="0"/>
              <a:t>Maintain approximately $3,000 balance all year to avoid bank fees.</a:t>
            </a:r>
          </a:p>
          <a:p>
            <a:pPr lvl="2"/>
            <a:endParaRPr lang="en-US" dirty="0"/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PRF Accounts</a:t>
            </a:r>
          </a:p>
          <a:p>
            <a:pPr lvl="2"/>
            <a:r>
              <a:rPr lang="en-US" dirty="0" smtClean="0"/>
              <a:t>Funds held in a Vanguard stock fund, except for $20,000 repayment authorized for Prudent reserve at June ‘12 BOT Meeting to be placed in a short term Federal bonds fund (lower risk, lower volatility).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435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3176</TotalTime>
  <Words>1820</Words>
  <Application>Microsoft Office PowerPoint</Application>
  <PresentationFormat>On-screen Show (4:3)</PresentationFormat>
  <Paragraphs>836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Adjacency</vt:lpstr>
      <vt:lpstr>F.W.S. Financial  Report</vt:lpstr>
      <vt:lpstr>General Information</vt:lpstr>
      <vt:lpstr>General Information</vt:lpstr>
      <vt:lpstr>General Information</vt:lpstr>
      <vt:lpstr>Financial State of F.W.S.</vt:lpstr>
      <vt:lpstr>Balance Sheet</vt:lpstr>
      <vt:lpstr>Balance Sheet</vt:lpstr>
      <vt:lpstr>Balance Sheet</vt:lpstr>
      <vt:lpstr>Balance Sheet</vt:lpstr>
      <vt:lpstr>Balance Sheets</vt:lpstr>
      <vt:lpstr>Balance Sheet</vt:lpstr>
      <vt:lpstr>Profit and Loss Reports</vt:lpstr>
      <vt:lpstr>Profit and Loss Reports</vt:lpstr>
      <vt:lpstr>Profit and Loss Reports</vt:lpstr>
      <vt:lpstr>PowerPoint Presentation</vt:lpstr>
      <vt:lpstr>PowerPoint Presentation</vt:lpstr>
      <vt:lpstr>Profit and Loss Reports</vt:lpstr>
      <vt:lpstr>Profit and Loss Reports</vt:lpstr>
      <vt:lpstr>Profit and Loss Reports</vt:lpstr>
      <vt:lpstr>2012-13 Budget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Treasurer’s  Report</dc:title>
  <dc:creator>Steve</dc:creator>
  <cp:lastModifiedBy> </cp:lastModifiedBy>
  <cp:revision>98</cp:revision>
  <dcterms:created xsi:type="dcterms:W3CDTF">2012-06-22T02:35:58Z</dcterms:created>
  <dcterms:modified xsi:type="dcterms:W3CDTF">2012-07-15T01:40:22Z</dcterms:modified>
</cp:coreProperties>
</file>